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1349" r:id="rId2"/>
    <p:sldId id="1457" r:id="rId3"/>
    <p:sldId id="1470" r:id="rId4"/>
    <p:sldId id="1459" r:id="rId5"/>
    <p:sldId id="1462" r:id="rId6"/>
    <p:sldId id="1463" r:id="rId7"/>
    <p:sldId id="1427" r:id="rId8"/>
    <p:sldId id="1455" r:id="rId9"/>
    <p:sldId id="147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37"/>
    <p:restoredTop sz="95859"/>
  </p:normalViewPr>
  <p:slideViewPr>
    <p:cSldViewPr snapToGrid="0">
      <p:cViewPr varScale="1">
        <p:scale>
          <a:sx n="107" d="100"/>
          <a:sy n="107" d="100"/>
        </p:scale>
        <p:origin x="168"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3C4420-347F-DD48-9543-EDAC35B1CA42}" type="datetimeFigureOut">
              <a:rPr lang="en-US" smtClean="0"/>
              <a:t>12/9/22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45CDB1-2342-E042-9B46-2F4E563355FD}" type="slidenum">
              <a:rPr lang="en-US" smtClean="0"/>
              <a:t>‹#›</a:t>
            </a:fld>
            <a:endParaRPr lang="en-US"/>
          </a:p>
        </p:txBody>
      </p:sp>
    </p:spTree>
    <p:extLst>
      <p:ext uri="{BB962C8B-B14F-4D97-AF65-F5344CB8AC3E}">
        <p14:creationId xmlns:p14="http://schemas.microsoft.com/office/powerpoint/2010/main" val="2076852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29 November: </a:t>
            </a:r>
            <a:r>
              <a:rPr lang="en-AU" dirty="0"/>
              <a:t>Perhaps can work with </a:t>
            </a:r>
            <a:r>
              <a:rPr lang="en-AU" dirty="0" err="1"/>
              <a:t>Monterrat</a:t>
            </a:r>
            <a:r>
              <a:rPr lang="en-AU" dirty="0"/>
              <a:t> full caps for “Future State” to differentiate, or the other way around</a:t>
            </a:r>
          </a:p>
          <a:p>
            <a:pPr marL="171450" indent="-171450">
              <a:buFontTx/>
              <a:buChar char="-"/>
            </a:pPr>
            <a:r>
              <a:rPr lang="en-AU" dirty="0"/>
              <a:t>Updated with the Accor Plus pattern instead of Accor’s</a:t>
            </a:r>
          </a:p>
          <a:p>
            <a:pPr marL="171450" indent="-171450">
              <a:buFontTx/>
              <a:buChar char="-"/>
            </a:pPr>
            <a:r>
              <a:rPr lang="en-AU" dirty="0"/>
              <a:t>Changed November to December</a:t>
            </a:r>
          </a:p>
        </p:txBody>
      </p:sp>
      <p:sp>
        <p:nvSpPr>
          <p:cNvPr id="4" name="Slide Number Placeholder 3"/>
          <p:cNvSpPr>
            <a:spLocks noGrp="1"/>
          </p:cNvSpPr>
          <p:nvPr>
            <p:ph type="sldNum" sz="quarter" idx="5"/>
          </p:nvPr>
        </p:nvSpPr>
        <p:spPr/>
        <p:txBody>
          <a:bodyPr/>
          <a:lstStyle/>
          <a:p>
            <a:fld id="{5872C616-05FA-4426-A15E-9E20BB4F6F5F}" type="slidenum">
              <a:rPr lang="en-SG" smtClean="0"/>
              <a:t>1</a:t>
            </a:fld>
            <a:endParaRPr lang="en-SG"/>
          </a:p>
        </p:txBody>
      </p:sp>
    </p:spTree>
    <p:extLst>
      <p:ext uri="{BB962C8B-B14F-4D97-AF65-F5344CB8AC3E}">
        <p14:creationId xmlns:p14="http://schemas.microsoft.com/office/powerpoint/2010/main" val="1906131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1" dirty="0"/>
              <a:t>29 November: </a:t>
            </a:r>
            <a:r>
              <a:rPr lang="en-SG" dirty="0"/>
              <a:t>Unna – we don’t use caps</a:t>
            </a:r>
          </a:p>
          <a:p>
            <a:pPr marL="171450" indent="-171450">
              <a:buFontTx/>
              <a:buChar char="-"/>
            </a:pPr>
            <a:r>
              <a:rPr lang="en-SG" dirty="0"/>
              <a:t>Overall page design looks “flat” </a:t>
            </a:r>
          </a:p>
          <a:p>
            <a:pPr marL="171450" indent="-171450">
              <a:buFontTx/>
              <a:buChar char="-"/>
            </a:pPr>
            <a:r>
              <a:rPr lang="en-SG" dirty="0"/>
              <a:t>Image not impactful for an executive overview, alternative image preferred if possible</a:t>
            </a:r>
          </a:p>
          <a:p>
            <a:pPr marL="171450" indent="-171450">
              <a:buFontTx/>
              <a:buChar char="-"/>
            </a:pPr>
            <a:r>
              <a:rPr lang="en-SG" dirty="0"/>
              <a:t>Highlighting key points e.g. magazine style with wordy content but using bigger fonts to highlight key message: “Following a significant shift….. for growth and expansion.”</a:t>
            </a:r>
          </a:p>
          <a:p>
            <a:pPr marL="0" indent="0">
              <a:buFontTx/>
              <a:buNone/>
            </a:pPr>
            <a:r>
              <a:rPr lang="en-SG" b="1" dirty="0"/>
              <a:t>7 December: </a:t>
            </a:r>
          </a:p>
          <a:p>
            <a:pPr marL="171450" indent="-171450">
              <a:buFontTx/>
              <a:buChar char="-"/>
            </a:pPr>
            <a:r>
              <a:rPr lang="en-SG" b="0" dirty="0"/>
              <a:t>ALL instead of All</a:t>
            </a:r>
          </a:p>
          <a:p>
            <a:pPr marL="171450" indent="-171450">
              <a:buFontTx/>
              <a:buChar char="-"/>
            </a:pPr>
            <a:r>
              <a:rPr lang="en-SG" b="0" dirty="0"/>
              <a:t>Changed “huge” to “enormous”</a:t>
            </a:r>
          </a:p>
        </p:txBody>
      </p:sp>
      <p:sp>
        <p:nvSpPr>
          <p:cNvPr id="4" name="Slide Number Placeholder 3"/>
          <p:cNvSpPr>
            <a:spLocks noGrp="1"/>
          </p:cNvSpPr>
          <p:nvPr>
            <p:ph type="sldNum" sz="quarter" idx="5"/>
          </p:nvPr>
        </p:nvSpPr>
        <p:spPr/>
        <p:txBody>
          <a:bodyPr/>
          <a:lstStyle/>
          <a:p>
            <a:fld id="{5872C616-05FA-4426-A15E-9E20BB4F6F5F}" type="slidenum">
              <a:rPr lang="en-SG" smtClean="0"/>
              <a:t>2</a:t>
            </a:fld>
            <a:endParaRPr lang="en-SG"/>
          </a:p>
        </p:txBody>
      </p:sp>
    </p:spTree>
    <p:extLst>
      <p:ext uri="{BB962C8B-B14F-4D97-AF65-F5344CB8AC3E}">
        <p14:creationId xmlns:p14="http://schemas.microsoft.com/office/powerpoint/2010/main" val="1975284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t>29 November: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b="0" dirty="0"/>
              <a:t>This reads better than slide 4</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b="0" dirty="0"/>
              <a:t>Perhaps can remove the lady in the image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b="0" dirty="0"/>
              <a:t>Highlighting key points: e.g. </a:t>
            </a:r>
            <a:r>
              <a:rPr lang="en-SG" dirty="0"/>
              <a:t>magazine style with wordy content but using bigger fonts to highlight key message: “Accor Plus is embedded …. member recognition and experience.”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b="0" dirty="0"/>
              <a:t>Full caps for FULL SCOPE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b="0" dirty="0"/>
              <a:t>“LEAD BY Paul and Sonya” to be positioned outside of the “content”. Perhaps at the bottom right corner like a “lockup” for each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t>7 December: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b="0" dirty="0"/>
              <a:t>To clean up the copy on the left – currently centralised with mixed of fonts in multiple lines look clunky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b="0" dirty="0"/>
              <a:t>Perhaps italic for “Accor Plus is embedded in all parts of the customer journey” only, and the rest in full caps Montserrat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b="0" dirty="0"/>
              <a:t>ALL – Accor Live Limitless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b="0" dirty="0"/>
              <a:t>Reduced font slightly for lead names and page number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b="0" dirty="0"/>
          </a:p>
        </p:txBody>
      </p:sp>
      <p:sp>
        <p:nvSpPr>
          <p:cNvPr id="4" name="Slide Number Placeholder 3"/>
          <p:cNvSpPr>
            <a:spLocks noGrp="1"/>
          </p:cNvSpPr>
          <p:nvPr>
            <p:ph type="sldNum" sz="quarter" idx="5"/>
          </p:nvPr>
        </p:nvSpPr>
        <p:spPr/>
        <p:txBody>
          <a:bodyPr/>
          <a:lstStyle/>
          <a:p>
            <a:fld id="{5872C616-05FA-4426-A15E-9E20BB4F6F5F}" type="slidenum">
              <a:rPr lang="en-SG" smtClean="0"/>
              <a:t>3</a:t>
            </a:fld>
            <a:endParaRPr lang="en-SG"/>
          </a:p>
        </p:txBody>
      </p:sp>
    </p:spTree>
    <p:extLst>
      <p:ext uri="{BB962C8B-B14F-4D97-AF65-F5344CB8AC3E}">
        <p14:creationId xmlns:p14="http://schemas.microsoft.com/office/powerpoint/2010/main" val="1003810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29 November:</a:t>
            </a:r>
          </a:p>
          <a:p>
            <a:pPr marL="171450" indent="-171450">
              <a:buFontTx/>
              <a:buChar char="-"/>
            </a:pPr>
            <a:r>
              <a:rPr lang="en-AU" b="0" dirty="0"/>
              <a:t>Reduce font size “Payments and Fulfillment”</a:t>
            </a:r>
          </a:p>
          <a:p>
            <a:pPr marL="171450" indent="-171450">
              <a:buFontTx/>
              <a:buChar char="-"/>
            </a:pPr>
            <a:r>
              <a:rPr lang="en-SG" b="0" dirty="0"/>
              <a:t>Highlighting key points: e.g. </a:t>
            </a:r>
            <a:r>
              <a:rPr lang="en-SG" dirty="0"/>
              <a:t>magazine style with wordy content but using bigger fonts to highlight key message</a:t>
            </a:r>
            <a:r>
              <a:rPr lang="en-AU" b="0" dirty="0"/>
              <a:t>: “The first impression of a new member…. of their membership.”</a:t>
            </a:r>
          </a:p>
          <a:p>
            <a:pPr marL="171450" indent="-171450">
              <a:buFontTx/>
              <a:buChar char="-"/>
            </a:pPr>
            <a:r>
              <a:rPr lang="en-AU" b="0" dirty="0"/>
              <a:t>FULL SCOPE in caps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b="0" dirty="0"/>
              <a:t>“LEAD BY Paul and Sonya” to be positioned outside of the “content”. Perhaps at the bottom right corner like a “lockup” for each page</a:t>
            </a:r>
          </a:p>
          <a:p>
            <a:pPr marL="0" indent="0">
              <a:buFontTx/>
              <a:buNone/>
            </a:pPr>
            <a:r>
              <a:rPr lang="en-AU" b="1" dirty="0"/>
              <a:t>2 December:</a:t>
            </a:r>
          </a:p>
          <a:p>
            <a:pPr marL="171450" indent="-171450">
              <a:buFontTx/>
              <a:buChar char="-"/>
            </a:pPr>
            <a:r>
              <a:rPr lang="en-AU" b="0" dirty="0"/>
              <a:t>Point mentioned is not highlighted, the first sentence “The first impression of a new member….. of their membership.”</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b="0" dirty="0"/>
              <a:t>A good proportion of mixed fonts for highlights look good</a:t>
            </a:r>
            <a:endParaRPr lang="en-AU" b="0" dirty="0"/>
          </a:p>
          <a:p>
            <a:pPr marL="171450" indent="-171450">
              <a:buFontTx/>
              <a:buChar char="-"/>
            </a:pPr>
            <a:r>
              <a:rPr lang="en-AU" b="0" dirty="0"/>
              <a:t>“LEAD BY” lockup preferably in the same position for all slides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0" dirty="0"/>
              <a:t>To be consistent on the lockup positioning and whether : is used after LEAD BY across slides</a:t>
            </a:r>
            <a:endParaRPr lang="en-SG" b="0" dirty="0"/>
          </a:p>
          <a:p>
            <a:pPr marL="171450" indent="-171450">
              <a:buFontTx/>
              <a:buChar char="-"/>
            </a:pPr>
            <a:r>
              <a:rPr lang="en-AU" b="0" dirty="0"/>
              <a:t>Changed the font for “FULFLLMENT”</a:t>
            </a:r>
          </a:p>
          <a:p>
            <a:pPr marL="0" indent="0">
              <a:buFontTx/>
              <a:buNone/>
            </a:pPr>
            <a:r>
              <a:rPr lang="en-AU" b="1" dirty="0"/>
              <a:t>7 December:</a:t>
            </a:r>
          </a:p>
          <a:p>
            <a:pPr marL="171450" indent="-171450">
              <a:buFontTx/>
              <a:buChar char="-"/>
            </a:pPr>
            <a:r>
              <a:rPr lang="en-AU" b="0" dirty="0"/>
              <a:t>Added the line for MVP and FULL SCOPE to break up the heavy copy</a:t>
            </a:r>
          </a:p>
          <a:p>
            <a:pPr marL="171450" indent="-171450">
              <a:buFontTx/>
              <a:buChar char="-"/>
            </a:pPr>
            <a:r>
              <a:rPr lang="en-AU" b="0" dirty="0"/>
              <a:t>Reduced font size for 99.99% and bullet point, and work with light blue instead of white</a:t>
            </a:r>
          </a:p>
          <a:p>
            <a:pPr marL="171450" indent="-171450">
              <a:buFontTx/>
              <a:buChar char="-"/>
            </a:pPr>
            <a:r>
              <a:rPr lang="en-AU" b="0" dirty="0"/>
              <a:t>Lead names are incorrect, now corrected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b="0" dirty="0"/>
              <a:t>Reduced font slightly for lead names and page number</a:t>
            </a:r>
          </a:p>
          <a:p>
            <a:pPr marL="171450" indent="-171450">
              <a:buFontTx/>
              <a:buChar char="-"/>
            </a:pPr>
            <a:endParaRPr lang="en-AU" b="0" dirty="0"/>
          </a:p>
          <a:p>
            <a:pPr marL="171450" indent="-171450">
              <a:buFontTx/>
              <a:buChar char="-"/>
            </a:pPr>
            <a:endParaRPr lang="en-AU" b="0" dirty="0"/>
          </a:p>
        </p:txBody>
      </p:sp>
      <p:sp>
        <p:nvSpPr>
          <p:cNvPr id="4" name="Slide Number Placeholder 3"/>
          <p:cNvSpPr>
            <a:spLocks noGrp="1"/>
          </p:cNvSpPr>
          <p:nvPr>
            <p:ph type="sldNum" sz="quarter" idx="5"/>
          </p:nvPr>
        </p:nvSpPr>
        <p:spPr/>
        <p:txBody>
          <a:bodyPr/>
          <a:lstStyle/>
          <a:p>
            <a:fld id="{5872C616-05FA-4426-A15E-9E20BB4F6F5F}" type="slidenum">
              <a:rPr lang="en-SG" smtClean="0"/>
              <a:t>4</a:t>
            </a:fld>
            <a:endParaRPr lang="en-SG"/>
          </a:p>
        </p:txBody>
      </p:sp>
    </p:spTree>
    <p:extLst>
      <p:ext uri="{BB962C8B-B14F-4D97-AF65-F5344CB8AC3E}">
        <p14:creationId xmlns:p14="http://schemas.microsoft.com/office/powerpoint/2010/main" val="1820802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29 November:</a:t>
            </a:r>
          </a:p>
          <a:p>
            <a:pPr marL="171450" indent="-171450">
              <a:buFontTx/>
              <a:buChar char="-"/>
            </a:pPr>
            <a:r>
              <a:rPr lang="en-AU" dirty="0"/>
              <a:t>Replace with alternative image, something more dynamic and doesn’t look straight out of a “brochure” </a:t>
            </a:r>
          </a:p>
          <a:p>
            <a:pPr marL="171450" indent="-171450">
              <a:buFontTx/>
              <a:buChar char="-"/>
            </a:pPr>
            <a:r>
              <a:rPr lang="en-SG" b="0" dirty="0"/>
              <a:t>Highlighting key points: e.g. </a:t>
            </a:r>
            <a:r>
              <a:rPr lang="en-SG" dirty="0"/>
              <a:t>magazine style with wordy content but using bigger fonts to highlight key message: “Partnership sales…. Achieve business growth at scale.”</a:t>
            </a:r>
          </a:p>
          <a:p>
            <a:pPr marL="171450" indent="-171450">
              <a:buFontTx/>
              <a:buChar char="-"/>
            </a:pPr>
            <a:r>
              <a:rPr lang="en-SG" dirty="0"/>
              <a:t>FULL SCOPE in caps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b="0" dirty="0"/>
              <a:t>“LEAD BY Sonya, Chris and Kamal” to be positioned outside of the “content”. Perhaps at the bottom right corner like a “lockup” for each page</a:t>
            </a:r>
          </a:p>
          <a:p>
            <a:pPr marL="0" indent="0">
              <a:buFontTx/>
              <a:buNone/>
            </a:pPr>
            <a:r>
              <a:rPr lang="en-SG" b="1" dirty="0"/>
              <a:t>7 December:</a:t>
            </a:r>
          </a:p>
          <a:p>
            <a:pPr marL="171450" indent="-171450">
              <a:buFontTx/>
              <a:buChar char="-"/>
            </a:pPr>
            <a:r>
              <a:rPr lang="en-SG" b="0" dirty="0"/>
              <a:t>Image replaced, played around with the highlight, feel free to adjust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0" dirty="0"/>
              <a:t>Lead names are incorrect, now corrected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b="0" dirty="0"/>
              <a:t>Reduced font slightly for lead names and page number</a:t>
            </a:r>
          </a:p>
          <a:p>
            <a:pPr marL="171450" indent="-171450">
              <a:buFontTx/>
              <a:buChar char="-"/>
            </a:pPr>
            <a:endParaRPr lang="en-SG" b="0" dirty="0"/>
          </a:p>
          <a:p>
            <a:pPr marL="0" indent="0">
              <a:buFontTx/>
              <a:buNone/>
            </a:pPr>
            <a:endParaRPr lang="en-SG" dirty="0"/>
          </a:p>
          <a:p>
            <a:pPr marL="171450" indent="-171450">
              <a:buFontTx/>
              <a:buChar char="-"/>
            </a:pPr>
            <a:endParaRPr lang="en-AU" dirty="0"/>
          </a:p>
        </p:txBody>
      </p:sp>
      <p:sp>
        <p:nvSpPr>
          <p:cNvPr id="4" name="Slide Number Placeholder 3"/>
          <p:cNvSpPr>
            <a:spLocks noGrp="1"/>
          </p:cNvSpPr>
          <p:nvPr>
            <p:ph type="sldNum" sz="quarter" idx="5"/>
          </p:nvPr>
        </p:nvSpPr>
        <p:spPr/>
        <p:txBody>
          <a:bodyPr/>
          <a:lstStyle/>
          <a:p>
            <a:fld id="{5872C616-05FA-4426-A15E-9E20BB4F6F5F}" type="slidenum">
              <a:rPr lang="en-SG" smtClean="0"/>
              <a:t>5</a:t>
            </a:fld>
            <a:endParaRPr lang="en-SG"/>
          </a:p>
        </p:txBody>
      </p:sp>
    </p:spTree>
    <p:extLst>
      <p:ext uri="{BB962C8B-B14F-4D97-AF65-F5344CB8AC3E}">
        <p14:creationId xmlns:p14="http://schemas.microsoft.com/office/powerpoint/2010/main" val="2926066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29 November:</a:t>
            </a:r>
          </a:p>
          <a:p>
            <a:pPr marL="171450" indent="-171450">
              <a:buFontTx/>
              <a:buChar char="-"/>
            </a:pPr>
            <a:r>
              <a:rPr lang="en-AU" dirty="0"/>
              <a:t>Replace with alternative image, something more dynamic and doesn’t look straight out of a “brochure” </a:t>
            </a:r>
          </a:p>
          <a:p>
            <a:pPr marL="171450" indent="-171450">
              <a:buFontTx/>
              <a:buChar char="-"/>
            </a:pPr>
            <a:r>
              <a:rPr lang="en-SG" b="0" dirty="0"/>
              <a:t>Highlighting key points: e.g. </a:t>
            </a:r>
            <a:r>
              <a:rPr lang="en-SG" dirty="0"/>
              <a:t>magazine style with wordy content but using bigger fonts to highlight key message: “Partnership sales…. Achieve business growth at scale.”</a:t>
            </a:r>
          </a:p>
          <a:p>
            <a:pPr marL="171450" indent="-171450">
              <a:buFontTx/>
              <a:buChar char="-"/>
            </a:pPr>
            <a:r>
              <a:rPr lang="en-SG" dirty="0"/>
              <a:t>FULL SCOPE in caps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b="0" dirty="0"/>
              <a:t>“LEAD BY Sonya, Chris and Kamal” to be positioned outside of the “content”. Perhaps at the bottom right corner like a “lockup” for each page</a:t>
            </a:r>
          </a:p>
          <a:p>
            <a:pPr marL="0" indent="0">
              <a:buFontTx/>
              <a:buNone/>
            </a:pPr>
            <a:r>
              <a:rPr lang="en-SG" b="1" dirty="0"/>
              <a:t>7 December</a:t>
            </a:r>
          </a:p>
          <a:p>
            <a:pPr marL="171450" indent="-171450">
              <a:buFontTx/>
              <a:buChar char="-"/>
            </a:pPr>
            <a:r>
              <a:rPr lang="en-SG" dirty="0"/>
              <a:t>Image replaced, and changed font colour for highlight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0" dirty="0"/>
              <a:t>Added the line for MVP and FULL SCOPE to break up the heavy copy, feel free to adjust</a:t>
            </a:r>
            <a:endParaRPr lang="en-SG"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0" dirty="0"/>
              <a:t>Lead names are incorrect, now corrected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b="0" dirty="0"/>
              <a:t>Reduced font slightly for lead names and page number</a:t>
            </a:r>
          </a:p>
          <a:p>
            <a:pPr marL="171450" indent="-171450">
              <a:buFontTx/>
              <a:buChar char="-"/>
            </a:pPr>
            <a:endParaRPr lang="en-AU" dirty="0"/>
          </a:p>
        </p:txBody>
      </p:sp>
      <p:sp>
        <p:nvSpPr>
          <p:cNvPr id="4" name="Slide Number Placeholder 3"/>
          <p:cNvSpPr>
            <a:spLocks noGrp="1"/>
          </p:cNvSpPr>
          <p:nvPr>
            <p:ph type="sldNum" sz="quarter" idx="5"/>
          </p:nvPr>
        </p:nvSpPr>
        <p:spPr/>
        <p:txBody>
          <a:bodyPr/>
          <a:lstStyle/>
          <a:p>
            <a:fld id="{5872C616-05FA-4426-A15E-9E20BB4F6F5F}" type="slidenum">
              <a:rPr lang="en-SG" smtClean="0"/>
              <a:t>6</a:t>
            </a:fld>
            <a:endParaRPr lang="en-SG"/>
          </a:p>
        </p:txBody>
      </p:sp>
    </p:spTree>
    <p:extLst>
      <p:ext uri="{BB962C8B-B14F-4D97-AF65-F5344CB8AC3E}">
        <p14:creationId xmlns:p14="http://schemas.microsoft.com/office/powerpoint/2010/main" val="2219475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29 November:</a:t>
            </a:r>
          </a:p>
          <a:p>
            <a:pPr marL="171450" indent="-171450">
              <a:buFontTx/>
              <a:buChar char="-"/>
            </a:pPr>
            <a:r>
              <a:rPr lang="en-AU" b="0" dirty="0"/>
              <a:t>Image colour is nice but if we could refrain from using typical lady in straw hats</a:t>
            </a:r>
          </a:p>
          <a:p>
            <a:pPr marL="171450" indent="-171450">
              <a:buFontTx/>
              <a:buChar char="-"/>
            </a:pPr>
            <a:r>
              <a:rPr lang="en-SG" b="0" dirty="0"/>
              <a:t>Highlighting key points: e.g. </a:t>
            </a:r>
            <a:r>
              <a:rPr lang="en-SG" dirty="0"/>
              <a:t>magazine style with wordy content but using bigger fonts to highlight key message: “There are many touchpoints …. membership lifetime.”</a:t>
            </a:r>
            <a:endParaRPr lang="en-AU" b="0" dirty="0"/>
          </a:p>
          <a:p>
            <a:pPr marL="171450" indent="-171450">
              <a:buFontTx/>
              <a:buChar char="-"/>
            </a:pPr>
            <a:r>
              <a:rPr lang="en-AU" dirty="0"/>
              <a:t>FULL SCOPE in caps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b="0" dirty="0"/>
              <a:t>“LEAD BY Chris, Sonya and Wayne” to be positioned outside of the “content”. Perhaps at the bottom right corner like a “lockup” for each page</a:t>
            </a:r>
          </a:p>
          <a:p>
            <a:pPr marL="0" indent="0">
              <a:buFontTx/>
              <a:buNone/>
            </a:pPr>
            <a:r>
              <a:rPr lang="en-AU" b="1" dirty="0"/>
              <a:t>7 December: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0" dirty="0"/>
              <a:t>Added the line for MVP and FULL SCOPE to break up the heavy copy, work with light blue instead of white, feel free to adjust</a:t>
            </a:r>
            <a:endParaRPr lang="en-SG"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0" dirty="0"/>
              <a:t>Lead names are incorrect, now corrected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b="0" dirty="0"/>
              <a:t>Reduced font slightly for lead names and page number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b="0" dirty="0"/>
          </a:p>
          <a:p>
            <a:pPr marL="0" indent="0">
              <a:buFontTx/>
              <a:buNone/>
            </a:pPr>
            <a:endParaRPr lang="en-AU" b="1" dirty="0"/>
          </a:p>
        </p:txBody>
      </p:sp>
      <p:sp>
        <p:nvSpPr>
          <p:cNvPr id="4" name="Slide Number Placeholder 3"/>
          <p:cNvSpPr>
            <a:spLocks noGrp="1"/>
          </p:cNvSpPr>
          <p:nvPr>
            <p:ph type="sldNum" sz="quarter" idx="5"/>
          </p:nvPr>
        </p:nvSpPr>
        <p:spPr/>
        <p:txBody>
          <a:bodyPr/>
          <a:lstStyle/>
          <a:p>
            <a:fld id="{5872C616-05FA-4426-A15E-9E20BB4F6F5F}" type="slidenum">
              <a:rPr lang="en-SG" smtClean="0"/>
              <a:t>7</a:t>
            </a:fld>
            <a:endParaRPr lang="en-SG"/>
          </a:p>
        </p:txBody>
      </p:sp>
    </p:spTree>
    <p:extLst>
      <p:ext uri="{BB962C8B-B14F-4D97-AF65-F5344CB8AC3E}">
        <p14:creationId xmlns:p14="http://schemas.microsoft.com/office/powerpoint/2010/main" val="2785961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1" dirty="0"/>
              <a:t>29 November:</a:t>
            </a:r>
          </a:p>
          <a:p>
            <a:pPr marL="171450" indent="-171450">
              <a:buFontTx/>
              <a:buChar char="-"/>
            </a:pPr>
            <a:r>
              <a:rPr lang="en-SG" b="0" dirty="0"/>
              <a:t>The member cards are not necessary </a:t>
            </a:r>
          </a:p>
          <a:p>
            <a:pPr marL="171450" indent="-171450">
              <a:buFontTx/>
              <a:buChar char="-"/>
            </a:pPr>
            <a:r>
              <a:rPr lang="en-SG" b="0" dirty="0"/>
              <a:t>Alternative image is preferred without the straw hat (previous page option with bikini is showing too much skin to send this to use for Muslim countries)</a:t>
            </a:r>
          </a:p>
          <a:p>
            <a:pPr marL="171450" indent="-171450">
              <a:buFontTx/>
              <a:buChar char="-"/>
            </a:pPr>
            <a:r>
              <a:rPr lang="en-SG" b="0" dirty="0"/>
              <a:t>Seems like there is a theme of summer / beach / pool images throughout pages, so this looks a little off</a:t>
            </a:r>
          </a:p>
          <a:p>
            <a:pPr marL="171450" indent="-171450">
              <a:buFontTx/>
              <a:buChar char="-"/>
            </a:pPr>
            <a:r>
              <a:rPr lang="en-SG" b="0" dirty="0"/>
              <a:t>Also noticed that there’s quite a bit of individual lady image used in the last few pages, good to mix it up differently</a:t>
            </a:r>
          </a:p>
          <a:p>
            <a:pPr marL="171450" indent="-171450">
              <a:buFontTx/>
              <a:buChar char="-"/>
            </a:pPr>
            <a:r>
              <a:rPr lang="en-SG" b="0" dirty="0"/>
              <a:t>Highlighting key points: e.g. </a:t>
            </a:r>
            <a:r>
              <a:rPr lang="en-SG" dirty="0"/>
              <a:t>magazine style with wordy content but using bigger fonts to highlight key message: </a:t>
            </a:r>
            <a:r>
              <a:rPr lang="en-SG" b="0" dirty="0"/>
              <a:t>“The membership …. digital touchpoints.”</a:t>
            </a:r>
          </a:p>
          <a:p>
            <a:pPr marL="171450" indent="-171450">
              <a:buFontTx/>
              <a:buChar char="-"/>
            </a:pPr>
            <a:r>
              <a:rPr lang="en-SG" b="0" dirty="0"/>
              <a:t>FULL SCOPE in caps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b="0" dirty="0"/>
              <a:t> “LEAD BY Sonya, Chris and Kamal” to be positioned outside of the “content”. Perhaps at the bottom right corner like a “lockup” for each page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b="0" dirty="0"/>
              <a:t>Thank you slide has been removed, not necessary</a:t>
            </a:r>
          </a:p>
          <a:p>
            <a:pPr marL="0" indent="0">
              <a:buFontTx/>
              <a:buNone/>
            </a:pPr>
            <a:r>
              <a:rPr lang="en-SG" b="1" dirty="0"/>
              <a:t>7 December: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0" dirty="0"/>
              <a:t>Added the line for MVP and FULL SCOPE to break up the heavy copy, work with light blue instead of white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0" dirty="0"/>
              <a:t>Played around with the highlight copy, feel free to adjust</a:t>
            </a:r>
            <a:endParaRPr lang="en-SG"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0" dirty="0"/>
              <a:t>Lead names are incorrect, now corrected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b="0" dirty="0"/>
              <a:t>Reduced font slightly for lead names and page number</a:t>
            </a:r>
          </a:p>
          <a:p>
            <a:pPr marL="0" indent="0">
              <a:buFontTx/>
              <a:buNone/>
            </a:pPr>
            <a:endParaRPr lang="en-SG" b="0" dirty="0"/>
          </a:p>
        </p:txBody>
      </p:sp>
      <p:sp>
        <p:nvSpPr>
          <p:cNvPr id="4" name="Slide Number Placeholder 3"/>
          <p:cNvSpPr>
            <a:spLocks noGrp="1"/>
          </p:cNvSpPr>
          <p:nvPr>
            <p:ph type="sldNum" sz="quarter" idx="5"/>
          </p:nvPr>
        </p:nvSpPr>
        <p:spPr/>
        <p:txBody>
          <a:bodyPr/>
          <a:lstStyle/>
          <a:p>
            <a:fld id="{5872C616-05FA-4426-A15E-9E20BB4F6F5F}" type="slidenum">
              <a:rPr lang="en-SG" smtClean="0"/>
              <a:t>8</a:t>
            </a:fld>
            <a:endParaRPr lang="en-SG"/>
          </a:p>
        </p:txBody>
      </p:sp>
    </p:spTree>
    <p:extLst>
      <p:ext uri="{BB962C8B-B14F-4D97-AF65-F5344CB8AC3E}">
        <p14:creationId xmlns:p14="http://schemas.microsoft.com/office/powerpoint/2010/main" val="326325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F07A2-F912-F106-A3A3-6DD2FE5CCD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15B1CE-4D57-381A-ACFB-127C689926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E426DF-0425-60C5-61B5-0875A3D4FC66}"/>
              </a:ext>
            </a:extLst>
          </p:cNvPr>
          <p:cNvSpPr>
            <a:spLocks noGrp="1"/>
          </p:cNvSpPr>
          <p:nvPr>
            <p:ph type="dt" sz="half" idx="10"/>
          </p:nvPr>
        </p:nvSpPr>
        <p:spPr/>
        <p:txBody>
          <a:bodyPr/>
          <a:lstStyle/>
          <a:p>
            <a:fld id="{12F9BCB6-3ACE-434F-AF58-062C6C0A7EB8}" type="datetimeFigureOut">
              <a:rPr lang="en-US" smtClean="0"/>
              <a:t>12/9/22</a:t>
            </a:fld>
            <a:endParaRPr lang="en-US"/>
          </a:p>
        </p:txBody>
      </p:sp>
      <p:sp>
        <p:nvSpPr>
          <p:cNvPr id="5" name="Footer Placeholder 4">
            <a:extLst>
              <a:ext uri="{FF2B5EF4-FFF2-40B4-BE49-F238E27FC236}">
                <a16:creationId xmlns:a16="http://schemas.microsoft.com/office/drawing/2014/main" id="{A7E52E57-BD8A-2FC5-D8DB-4245AB8DCF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BE1EC-1286-96D1-5698-2F10A6CCFE7A}"/>
              </a:ext>
            </a:extLst>
          </p:cNvPr>
          <p:cNvSpPr>
            <a:spLocks noGrp="1"/>
          </p:cNvSpPr>
          <p:nvPr>
            <p:ph type="sldNum" sz="quarter" idx="12"/>
          </p:nvPr>
        </p:nvSpPr>
        <p:spPr/>
        <p:txBody>
          <a:bodyPr/>
          <a:lstStyle/>
          <a:p>
            <a:fld id="{2E926750-47EA-6D41-BC4A-16E485BC9CC8}" type="slidenum">
              <a:rPr lang="en-US" smtClean="0"/>
              <a:t>‹#›</a:t>
            </a:fld>
            <a:endParaRPr lang="en-US"/>
          </a:p>
        </p:txBody>
      </p:sp>
    </p:spTree>
    <p:extLst>
      <p:ext uri="{BB962C8B-B14F-4D97-AF65-F5344CB8AC3E}">
        <p14:creationId xmlns:p14="http://schemas.microsoft.com/office/powerpoint/2010/main" val="2780626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17176-25B3-6752-62CC-72E5CE74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224066-5EB8-F892-128B-B9E2B946E3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8C2506-C4D8-F712-05C0-7704D4FB05BF}"/>
              </a:ext>
            </a:extLst>
          </p:cNvPr>
          <p:cNvSpPr>
            <a:spLocks noGrp="1"/>
          </p:cNvSpPr>
          <p:nvPr>
            <p:ph type="dt" sz="half" idx="10"/>
          </p:nvPr>
        </p:nvSpPr>
        <p:spPr/>
        <p:txBody>
          <a:bodyPr/>
          <a:lstStyle/>
          <a:p>
            <a:fld id="{12F9BCB6-3ACE-434F-AF58-062C6C0A7EB8}" type="datetimeFigureOut">
              <a:rPr lang="en-US" smtClean="0"/>
              <a:t>12/9/22</a:t>
            </a:fld>
            <a:endParaRPr lang="en-US"/>
          </a:p>
        </p:txBody>
      </p:sp>
      <p:sp>
        <p:nvSpPr>
          <p:cNvPr id="5" name="Footer Placeholder 4">
            <a:extLst>
              <a:ext uri="{FF2B5EF4-FFF2-40B4-BE49-F238E27FC236}">
                <a16:creationId xmlns:a16="http://schemas.microsoft.com/office/drawing/2014/main" id="{A1E793DA-15E5-D241-EF88-62279D986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17AF2-9D56-0C16-E13E-91C9658125CB}"/>
              </a:ext>
            </a:extLst>
          </p:cNvPr>
          <p:cNvSpPr>
            <a:spLocks noGrp="1"/>
          </p:cNvSpPr>
          <p:nvPr>
            <p:ph type="sldNum" sz="quarter" idx="12"/>
          </p:nvPr>
        </p:nvSpPr>
        <p:spPr/>
        <p:txBody>
          <a:bodyPr/>
          <a:lstStyle/>
          <a:p>
            <a:fld id="{2E926750-47EA-6D41-BC4A-16E485BC9CC8}" type="slidenum">
              <a:rPr lang="en-US" smtClean="0"/>
              <a:t>‹#›</a:t>
            </a:fld>
            <a:endParaRPr lang="en-US"/>
          </a:p>
        </p:txBody>
      </p:sp>
    </p:spTree>
    <p:extLst>
      <p:ext uri="{BB962C8B-B14F-4D97-AF65-F5344CB8AC3E}">
        <p14:creationId xmlns:p14="http://schemas.microsoft.com/office/powerpoint/2010/main" val="2202141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DE4EF7-2DD2-366C-9FB7-F24E493B54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0CB851-8963-AE77-D0DB-210D34116D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157A1-9C5B-32A2-24E6-99405E3FE5A8}"/>
              </a:ext>
            </a:extLst>
          </p:cNvPr>
          <p:cNvSpPr>
            <a:spLocks noGrp="1"/>
          </p:cNvSpPr>
          <p:nvPr>
            <p:ph type="dt" sz="half" idx="10"/>
          </p:nvPr>
        </p:nvSpPr>
        <p:spPr/>
        <p:txBody>
          <a:bodyPr/>
          <a:lstStyle/>
          <a:p>
            <a:fld id="{12F9BCB6-3ACE-434F-AF58-062C6C0A7EB8}" type="datetimeFigureOut">
              <a:rPr lang="en-US" smtClean="0"/>
              <a:t>12/9/22</a:t>
            </a:fld>
            <a:endParaRPr lang="en-US"/>
          </a:p>
        </p:txBody>
      </p:sp>
      <p:sp>
        <p:nvSpPr>
          <p:cNvPr id="5" name="Footer Placeholder 4">
            <a:extLst>
              <a:ext uri="{FF2B5EF4-FFF2-40B4-BE49-F238E27FC236}">
                <a16:creationId xmlns:a16="http://schemas.microsoft.com/office/drawing/2014/main" id="{A848171E-0B43-4A2A-C36F-EEAFBD56F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9BDA20-F657-7178-B2A9-BF590C086B14}"/>
              </a:ext>
            </a:extLst>
          </p:cNvPr>
          <p:cNvSpPr>
            <a:spLocks noGrp="1"/>
          </p:cNvSpPr>
          <p:nvPr>
            <p:ph type="sldNum" sz="quarter" idx="12"/>
          </p:nvPr>
        </p:nvSpPr>
        <p:spPr/>
        <p:txBody>
          <a:bodyPr/>
          <a:lstStyle/>
          <a:p>
            <a:fld id="{2E926750-47EA-6D41-BC4A-16E485BC9CC8}" type="slidenum">
              <a:rPr lang="en-US" smtClean="0"/>
              <a:t>‹#›</a:t>
            </a:fld>
            <a:endParaRPr lang="en-US"/>
          </a:p>
        </p:txBody>
      </p:sp>
    </p:spTree>
    <p:extLst>
      <p:ext uri="{BB962C8B-B14F-4D97-AF65-F5344CB8AC3E}">
        <p14:creationId xmlns:p14="http://schemas.microsoft.com/office/powerpoint/2010/main" val="1109095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page " userDrawn="1">
  <p:cSld name="Blank page ">
    <p:spTree>
      <p:nvGrpSpPr>
        <p:cNvPr id="1" name="Shape 118"/>
        <p:cNvGrpSpPr/>
        <p:nvPr/>
      </p:nvGrpSpPr>
      <p:grpSpPr>
        <a:xfrm>
          <a:off x="0" y="0"/>
          <a:ext cx="0" cy="0"/>
          <a:chOff x="0" y="0"/>
          <a:chExt cx="0" cy="0"/>
        </a:xfrm>
      </p:grpSpPr>
    </p:spTree>
    <p:extLst>
      <p:ext uri="{BB962C8B-B14F-4D97-AF65-F5344CB8AC3E}">
        <p14:creationId xmlns:p14="http://schemas.microsoft.com/office/powerpoint/2010/main" val="2240976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page " userDrawn="1">
  <p:cSld name="1_Blank page ">
    <p:spTree>
      <p:nvGrpSpPr>
        <p:cNvPr id="1" name="Shape 118"/>
        <p:cNvGrpSpPr/>
        <p:nvPr/>
      </p:nvGrpSpPr>
      <p:grpSpPr>
        <a:xfrm>
          <a:off x="0" y="0"/>
          <a:ext cx="0" cy="0"/>
          <a:chOff x="0" y="0"/>
          <a:chExt cx="0" cy="0"/>
        </a:xfrm>
      </p:grpSpPr>
      <p:sp>
        <p:nvSpPr>
          <p:cNvPr id="119" name="Google Shape;119;p11"/>
          <p:cNvSpPr txBox="1">
            <a:spLocks noGrp="1"/>
          </p:cNvSpPr>
          <p:nvPr>
            <p:ph type="title"/>
          </p:nvPr>
        </p:nvSpPr>
        <p:spPr>
          <a:xfrm>
            <a:off x="508000" y="281939"/>
            <a:ext cx="11175900" cy="480091"/>
          </a:xfrm>
          <a:prstGeom prst="rect">
            <a:avLst/>
          </a:prstGeom>
          <a:noFill/>
          <a:ln>
            <a:noFill/>
          </a:ln>
        </p:spPr>
        <p:txBody>
          <a:bodyPr spcFirstLastPara="1" wrap="square" lIns="91425" tIns="45700" rIns="91425" bIns="45700" anchor="t" anchorCtr="0">
            <a:spAutoFit/>
          </a:bodyPr>
          <a:lstStyle>
            <a:lvl1pPr marR="0" lvl="0" algn="ctr" rtl="0">
              <a:lnSpc>
                <a:spcPct val="90000"/>
              </a:lnSpc>
              <a:spcBef>
                <a:spcPts val="0"/>
              </a:spcBef>
              <a:spcAft>
                <a:spcPts val="0"/>
              </a:spcAft>
              <a:buClr>
                <a:srgbClr val="040131"/>
              </a:buClr>
              <a:buSzPts val="2800"/>
              <a:buFont typeface="Unna"/>
              <a:buNone/>
              <a:defRPr sz="2800" b="0" i="1" u="none" strike="noStrike" cap="none">
                <a:solidFill>
                  <a:schemeClr val="bg1"/>
                </a:solidFill>
                <a:latin typeface="Unna"/>
                <a:ea typeface="Unna"/>
                <a:cs typeface="Unna"/>
                <a:sym typeface="Un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121" name="Google Shape;121;p11"/>
          <p:cNvCxnSpPr/>
          <p:nvPr/>
        </p:nvCxnSpPr>
        <p:spPr>
          <a:xfrm>
            <a:off x="2247431" y="6563807"/>
            <a:ext cx="9366000" cy="0"/>
          </a:xfrm>
          <a:prstGeom prst="straightConnector1">
            <a:avLst/>
          </a:prstGeom>
          <a:noFill/>
          <a:ln w="9525" cap="flat" cmpd="sng">
            <a:solidFill>
              <a:schemeClr val="bg1"/>
            </a:solidFill>
            <a:prstDash val="solid"/>
            <a:miter lim="800000"/>
            <a:headEnd type="none" w="sm" len="sm"/>
            <a:tailEnd type="none" w="sm" len="sm"/>
          </a:ln>
        </p:spPr>
      </p:cxnSp>
      <p:sp>
        <p:nvSpPr>
          <p:cNvPr id="122" name="Google Shape;122;p11"/>
          <p:cNvSpPr txBox="1"/>
          <p:nvPr/>
        </p:nvSpPr>
        <p:spPr>
          <a:xfrm>
            <a:off x="7618875" y="6425864"/>
            <a:ext cx="4366500" cy="219300"/>
          </a:xfrm>
          <a:prstGeom prst="rect">
            <a:avLst/>
          </a:prstGeom>
          <a:noFill/>
          <a:ln>
            <a:noFill/>
          </a:ln>
        </p:spPr>
        <p:txBody>
          <a:bodyPr spcFirstLastPara="1" wrap="square" lIns="91425" tIns="45700" rIns="91425" bIns="45700" anchor="t" anchorCtr="0">
            <a:spAutoFit/>
          </a:bodyPr>
          <a:lstStyle/>
          <a:p>
            <a:pPr marL="0" marR="0" lvl="0" indent="0" algn="r" rtl="0">
              <a:lnSpc>
                <a:spcPct val="75000"/>
              </a:lnSpc>
              <a:spcBef>
                <a:spcPts val="0"/>
              </a:spcBef>
              <a:spcAft>
                <a:spcPts val="0"/>
              </a:spcAft>
              <a:buClr>
                <a:srgbClr val="000000"/>
              </a:buClr>
              <a:buSzPts val="1100"/>
              <a:buFont typeface="Arial"/>
              <a:buNone/>
            </a:pPr>
            <a:fld id="{00000000-1234-1234-1234-123412341234}" type="slidenum">
              <a:rPr lang="en-AU" sz="1100" b="0" i="1" u="none" strike="noStrike" cap="none">
                <a:solidFill>
                  <a:schemeClr val="bg1"/>
                </a:solidFill>
                <a:latin typeface="Unna"/>
                <a:ea typeface="Unna"/>
                <a:cs typeface="Unna"/>
                <a:sym typeface="Unna"/>
              </a:rPr>
              <a:t>‹#›</a:t>
            </a:fld>
            <a:endParaRPr sz="1100" b="0" i="1" u="none" strike="noStrike" cap="none">
              <a:solidFill>
                <a:schemeClr val="bg1"/>
              </a:solidFill>
              <a:latin typeface="Unna"/>
              <a:ea typeface="Unna"/>
              <a:cs typeface="Unna"/>
              <a:sym typeface="Unna"/>
            </a:endParaRPr>
          </a:p>
        </p:txBody>
      </p:sp>
      <p:pic>
        <p:nvPicPr>
          <p:cNvPr id="123" name="Google Shape;123;p11" descr="A close up of a logo&#10;&#10;Description automatically generated"/>
          <p:cNvPicPr preferRelativeResize="0"/>
          <p:nvPr/>
        </p:nvPicPr>
        <p:blipFill rotWithShape="1">
          <a:blip r:embed="rId2">
            <a:alphaModFix/>
            <a:lum bright="70000" contrast="-70000"/>
            <a:extLst>
              <a:ext uri="{BEBA8EAE-BF5A-486C-A8C5-ECC9F3942E4B}">
                <a14:imgProps xmlns:a14="http://schemas.microsoft.com/office/drawing/2010/main">
                  <a14:imgLayer r:embed="rId3">
                    <a14:imgEffect>
                      <a14:brightnessContrast bright="100000" contrast="-70000"/>
                    </a14:imgEffect>
                  </a14:imgLayer>
                </a14:imgProps>
              </a:ext>
            </a:extLst>
          </a:blip>
          <a:srcRect/>
          <a:stretch/>
        </p:blipFill>
        <p:spPr>
          <a:xfrm>
            <a:off x="206755" y="6384632"/>
            <a:ext cx="1895584" cy="321498"/>
          </a:xfrm>
          <a:prstGeom prst="rect">
            <a:avLst/>
          </a:prstGeom>
          <a:noFill/>
          <a:ln>
            <a:noFill/>
          </a:ln>
        </p:spPr>
      </p:pic>
      <p:sp>
        <p:nvSpPr>
          <p:cNvPr id="7" name="Espace réservé du texte 6">
            <a:extLst>
              <a:ext uri="{FF2B5EF4-FFF2-40B4-BE49-F238E27FC236}">
                <a16:creationId xmlns:a16="http://schemas.microsoft.com/office/drawing/2014/main" id="{D8369AF6-B67C-0008-F685-7C7A89F3F4AC}"/>
              </a:ext>
            </a:extLst>
          </p:cNvPr>
          <p:cNvSpPr>
            <a:spLocks noGrp="1"/>
          </p:cNvSpPr>
          <p:nvPr>
            <p:ph type="body" sz="quarter" idx="12"/>
          </p:nvPr>
        </p:nvSpPr>
        <p:spPr>
          <a:xfrm>
            <a:off x="508001" y="738027"/>
            <a:ext cx="11176000" cy="252574"/>
          </a:xfrm>
          <a:prstGeom prst="rect">
            <a:avLst/>
          </a:prstGeom>
        </p:spPr>
        <p:txBody>
          <a:bodyPr/>
          <a:lstStyle>
            <a:lvl1pPr marL="0" indent="0" algn="ctr">
              <a:buNone/>
              <a:defRPr sz="1200" b="0" i="0">
                <a:solidFill>
                  <a:schemeClr val="bg1"/>
                </a:solidFill>
                <a:latin typeface="Montserrat Light" pitchFamily="2" charset="77"/>
                <a:ea typeface="Verdana" panose="020B0604030504040204" pitchFamily="34" charset="0"/>
                <a:cs typeface="Verdana" panose="020B0604030504040204" pitchFamily="34" charset="0"/>
              </a:defRPr>
            </a:lvl1pPr>
          </a:lstStyle>
          <a:p>
            <a:r>
              <a:rPr lang="en-US"/>
              <a:t>FIRST EXAMPLE</a:t>
            </a:r>
          </a:p>
        </p:txBody>
      </p:sp>
    </p:spTree>
    <p:extLst>
      <p:ext uri="{BB962C8B-B14F-4D97-AF65-F5344CB8AC3E}">
        <p14:creationId xmlns:p14="http://schemas.microsoft.com/office/powerpoint/2010/main" val="1456385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White, Header">
    <p:spTree>
      <p:nvGrpSpPr>
        <p:cNvPr id="1" name=""/>
        <p:cNvGrpSpPr/>
        <p:nvPr/>
      </p:nvGrpSpPr>
      <p:grpSpPr>
        <a:xfrm>
          <a:off x="0" y="0"/>
          <a:ext cx="0" cy="0"/>
          <a:chOff x="0" y="0"/>
          <a:chExt cx="0" cy="0"/>
        </a:xfrm>
      </p:grpSpPr>
      <p:sp>
        <p:nvSpPr>
          <p:cNvPr id="12" name="Titre 16">
            <a:extLst>
              <a:ext uri="{FF2B5EF4-FFF2-40B4-BE49-F238E27FC236}">
                <a16:creationId xmlns:a16="http://schemas.microsoft.com/office/drawing/2014/main" id="{C2E132E6-C644-D047-B7E0-219CB2DF7BA8}"/>
              </a:ext>
            </a:extLst>
          </p:cNvPr>
          <p:cNvSpPr>
            <a:spLocks noGrp="1"/>
          </p:cNvSpPr>
          <p:nvPr>
            <p:ph type="title" hasCustomPrompt="1"/>
          </p:nvPr>
        </p:nvSpPr>
        <p:spPr>
          <a:xfrm>
            <a:off x="508000" y="258945"/>
            <a:ext cx="11176000" cy="483787"/>
          </a:xfrm>
          <a:prstGeom prst="rect">
            <a:avLst/>
          </a:prstGeom>
        </p:spPr>
        <p:txBody>
          <a:bodyPr>
            <a:spAutoFit/>
          </a:bodyPr>
          <a:lstStyle>
            <a:lvl1pPr algn="ctr">
              <a:defRPr sz="2800" b="0" i="1">
                <a:solidFill>
                  <a:srgbClr val="040131"/>
                </a:solidFill>
                <a:latin typeface="Unna" panose="02040503070705020203" pitchFamily="18" charset="77"/>
                <a:cs typeface="Times New Roman" panose="02020603050405020304" pitchFamily="18" charset="0"/>
              </a:defRPr>
            </a:lvl1pPr>
          </a:lstStyle>
          <a:p>
            <a:r>
              <a:rPr lang="en-US"/>
              <a:t>Page Header</a:t>
            </a:r>
          </a:p>
        </p:txBody>
      </p:sp>
      <p:sp>
        <p:nvSpPr>
          <p:cNvPr id="13" name="Espace réservé du texte 6">
            <a:extLst>
              <a:ext uri="{FF2B5EF4-FFF2-40B4-BE49-F238E27FC236}">
                <a16:creationId xmlns:a16="http://schemas.microsoft.com/office/drawing/2014/main" id="{909CE13B-CEC5-6F48-9B87-7A72200BDE15}"/>
              </a:ext>
            </a:extLst>
          </p:cNvPr>
          <p:cNvSpPr>
            <a:spLocks noGrp="1"/>
          </p:cNvSpPr>
          <p:nvPr>
            <p:ph type="body" sz="quarter" idx="12" hasCustomPrompt="1"/>
          </p:nvPr>
        </p:nvSpPr>
        <p:spPr>
          <a:xfrm>
            <a:off x="508001" y="738027"/>
            <a:ext cx="11176000" cy="252574"/>
          </a:xfrm>
          <a:prstGeom prst="rect">
            <a:avLst/>
          </a:prstGeom>
        </p:spPr>
        <p:txBody>
          <a:bodyPr/>
          <a:lstStyle>
            <a:lvl1pPr marL="0" indent="0" algn="ctr">
              <a:buNone/>
              <a:defRPr sz="1200" b="0" i="0">
                <a:solidFill>
                  <a:srgbClr val="040131"/>
                </a:solidFill>
                <a:latin typeface="Montserrat Light" pitchFamily="2" charset="77"/>
                <a:ea typeface="Verdana" panose="020B0604030504040204" pitchFamily="34" charset="0"/>
                <a:cs typeface="Verdana" panose="020B0604030504040204" pitchFamily="34" charset="0"/>
              </a:defRPr>
            </a:lvl1pPr>
          </a:lstStyle>
          <a:p>
            <a:r>
              <a:rPr lang="en-AU" noProof="0"/>
              <a:t>FIRST EXAMPLE</a:t>
            </a:r>
          </a:p>
        </p:txBody>
      </p:sp>
      <p:cxnSp>
        <p:nvCxnSpPr>
          <p:cNvPr id="10" name="Straight Connector 9">
            <a:extLst>
              <a:ext uri="{FF2B5EF4-FFF2-40B4-BE49-F238E27FC236}">
                <a16:creationId xmlns:a16="http://schemas.microsoft.com/office/drawing/2014/main" id="{467A7A1E-0762-D746-883C-9FF01BE39DA4}"/>
              </a:ext>
            </a:extLst>
          </p:cNvPr>
          <p:cNvCxnSpPr>
            <a:cxnSpLocks/>
          </p:cNvCxnSpPr>
          <p:nvPr userDrawn="1"/>
        </p:nvCxnSpPr>
        <p:spPr>
          <a:xfrm>
            <a:off x="2247431" y="6563807"/>
            <a:ext cx="936603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4501B7D-5553-BA41-9005-34CDC067779C}"/>
              </a:ext>
            </a:extLst>
          </p:cNvPr>
          <p:cNvSpPr txBox="1"/>
          <p:nvPr userDrawn="1"/>
        </p:nvSpPr>
        <p:spPr>
          <a:xfrm>
            <a:off x="7618875" y="6425864"/>
            <a:ext cx="4366371" cy="227113"/>
          </a:xfrm>
          <a:prstGeom prst="rect">
            <a:avLst/>
          </a:prstGeom>
          <a:noFill/>
        </p:spPr>
        <p:txBody>
          <a:bodyPr wrap="square" rtlCol="0">
            <a:spAutoFit/>
          </a:bodyPr>
          <a:lstStyle/>
          <a:p>
            <a:pPr algn="r">
              <a:lnSpc>
                <a:spcPct val="75000"/>
              </a:lnSpc>
            </a:pPr>
            <a:fld id="{9C2597BD-1A64-8A4C-BDF4-5A69E98A577B}" type="slidenum">
              <a:rPr lang="en-US" sz="1100" b="0" i="1" smtClean="0">
                <a:solidFill>
                  <a:schemeClr val="tx1"/>
                </a:solidFill>
                <a:latin typeface="Unna" panose="02040503070705020203" pitchFamily="18" charset="77"/>
                <a:cs typeface="Times New Roman" panose="02020603050405020304" pitchFamily="18" charset="0"/>
              </a:rPr>
              <a:t>‹#›</a:t>
            </a:fld>
            <a:endParaRPr lang="en-US" sz="1100" b="0" i="1">
              <a:solidFill>
                <a:schemeClr val="tx1"/>
              </a:solidFill>
              <a:latin typeface="Unna" panose="02040503070705020203" pitchFamily="18" charset="77"/>
              <a:cs typeface="Times New Roman" panose="02020603050405020304" pitchFamily="18" charset="0"/>
            </a:endParaRPr>
          </a:p>
        </p:txBody>
      </p:sp>
      <p:pic>
        <p:nvPicPr>
          <p:cNvPr id="8" name="Picture 7" descr="A close up of a logo&#10;&#10;Description automatically generated">
            <a:extLst>
              <a:ext uri="{FF2B5EF4-FFF2-40B4-BE49-F238E27FC236}">
                <a16:creationId xmlns:a16="http://schemas.microsoft.com/office/drawing/2014/main" id="{08DDEF82-911B-1744-8FBD-DC0BC4B403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755" y="6384632"/>
            <a:ext cx="1895584" cy="321498"/>
          </a:xfrm>
          <a:prstGeom prst="rect">
            <a:avLst/>
          </a:prstGeom>
        </p:spPr>
      </p:pic>
    </p:spTree>
    <p:extLst>
      <p:ext uri="{BB962C8B-B14F-4D97-AF65-F5344CB8AC3E}">
        <p14:creationId xmlns:p14="http://schemas.microsoft.com/office/powerpoint/2010/main" val="272858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2CA00-6980-00C6-EEAA-9B99C9C89F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983F80-3601-7F40-9634-0101264530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BE0503-ACCA-ECE1-7F38-F66CAE68994C}"/>
              </a:ext>
            </a:extLst>
          </p:cNvPr>
          <p:cNvSpPr>
            <a:spLocks noGrp="1"/>
          </p:cNvSpPr>
          <p:nvPr>
            <p:ph type="dt" sz="half" idx="10"/>
          </p:nvPr>
        </p:nvSpPr>
        <p:spPr/>
        <p:txBody>
          <a:bodyPr/>
          <a:lstStyle/>
          <a:p>
            <a:fld id="{12F9BCB6-3ACE-434F-AF58-062C6C0A7EB8}" type="datetimeFigureOut">
              <a:rPr lang="en-US" smtClean="0"/>
              <a:t>12/9/22</a:t>
            </a:fld>
            <a:endParaRPr lang="en-US"/>
          </a:p>
        </p:txBody>
      </p:sp>
      <p:sp>
        <p:nvSpPr>
          <p:cNvPr id="5" name="Footer Placeholder 4">
            <a:extLst>
              <a:ext uri="{FF2B5EF4-FFF2-40B4-BE49-F238E27FC236}">
                <a16:creationId xmlns:a16="http://schemas.microsoft.com/office/drawing/2014/main" id="{41CB3596-79E4-B4A2-9CF0-A6078AB66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B691C4-0CC0-6084-5759-F62A39D1CFEE}"/>
              </a:ext>
            </a:extLst>
          </p:cNvPr>
          <p:cNvSpPr>
            <a:spLocks noGrp="1"/>
          </p:cNvSpPr>
          <p:nvPr>
            <p:ph type="sldNum" sz="quarter" idx="12"/>
          </p:nvPr>
        </p:nvSpPr>
        <p:spPr/>
        <p:txBody>
          <a:bodyPr/>
          <a:lstStyle/>
          <a:p>
            <a:fld id="{2E926750-47EA-6D41-BC4A-16E485BC9CC8}" type="slidenum">
              <a:rPr lang="en-US" smtClean="0"/>
              <a:t>‹#›</a:t>
            </a:fld>
            <a:endParaRPr lang="en-US"/>
          </a:p>
        </p:txBody>
      </p:sp>
    </p:spTree>
    <p:extLst>
      <p:ext uri="{BB962C8B-B14F-4D97-AF65-F5344CB8AC3E}">
        <p14:creationId xmlns:p14="http://schemas.microsoft.com/office/powerpoint/2010/main" val="187746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8D6F7-4D23-FE9F-FBDD-47D300EAA3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374F33-C8F2-6776-9604-02D01F55D9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2142F3-E11C-3943-0F06-7CEA83789D75}"/>
              </a:ext>
            </a:extLst>
          </p:cNvPr>
          <p:cNvSpPr>
            <a:spLocks noGrp="1"/>
          </p:cNvSpPr>
          <p:nvPr>
            <p:ph type="dt" sz="half" idx="10"/>
          </p:nvPr>
        </p:nvSpPr>
        <p:spPr/>
        <p:txBody>
          <a:bodyPr/>
          <a:lstStyle/>
          <a:p>
            <a:fld id="{12F9BCB6-3ACE-434F-AF58-062C6C0A7EB8}" type="datetimeFigureOut">
              <a:rPr lang="en-US" smtClean="0"/>
              <a:t>12/9/22</a:t>
            </a:fld>
            <a:endParaRPr lang="en-US"/>
          </a:p>
        </p:txBody>
      </p:sp>
      <p:sp>
        <p:nvSpPr>
          <p:cNvPr id="5" name="Footer Placeholder 4">
            <a:extLst>
              <a:ext uri="{FF2B5EF4-FFF2-40B4-BE49-F238E27FC236}">
                <a16:creationId xmlns:a16="http://schemas.microsoft.com/office/drawing/2014/main" id="{D8E3ADBB-2FBE-954C-3D0B-07FE045DD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D915A-A119-AD60-1610-7846030005A4}"/>
              </a:ext>
            </a:extLst>
          </p:cNvPr>
          <p:cNvSpPr>
            <a:spLocks noGrp="1"/>
          </p:cNvSpPr>
          <p:nvPr>
            <p:ph type="sldNum" sz="quarter" idx="12"/>
          </p:nvPr>
        </p:nvSpPr>
        <p:spPr/>
        <p:txBody>
          <a:bodyPr/>
          <a:lstStyle/>
          <a:p>
            <a:fld id="{2E926750-47EA-6D41-BC4A-16E485BC9CC8}" type="slidenum">
              <a:rPr lang="en-US" smtClean="0"/>
              <a:t>‹#›</a:t>
            </a:fld>
            <a:endParaRPr lang="en-US"/>
          </a:p>
        </p:txBody>
      </p:sp>
    </p:spTree>
    <p:extLst>
      <p:ext uri="{BB962C8B-B14F-4D97-AF65-F5344CB8AC3E}">
        <p14:creationId xmlns:p14="http://schemas.microsoft.com/office/powerpoint/2010/main" val="4182010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935C-A663-53F0-DC16-D0E50192AE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9A301B-160D-D822-E3B4-8E0CC81508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CF2B72-0927-B962-3845-ED1A86C497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0ECA0C-669E-81EC-C92D-E5E523920EC0}"/>
              </a:ext>
            </a:extLst>
          </p:cNvPr>
          <p:cNvSpPr>
            <a:spLocks noGrp="1"/>
          </p:cNvSpPr>
          <p:nvPr>
            <p:ph type="dt" sz="half" idx="10"/>
          </p:nvPr>
        </p:nvSpPr>
        <p:spPr/>
        <p:txBody>
          <a:bodyPr/>
          <a:lstStyle/>
          <a:p>
            <a:fld id="{12F9BCB6-3ACE-434F-AF58-062C6C0A7EB8}" type="datetimeFigureOut">
              <a:rPr lang="en-US" smtClean="0"/>
              <a:t>12/9/22</a:t>
            </a:fld>
            <a:endParaRPr lang="en-US"/>
          </a:p>
        </p:txBody>
      </p:sp>
      <p:sp>
        <p:nvSpPr>
          <p:cNvPr id="6" name="Footer Placeholder 5">
            <a:extLst>
              <a:ext uri="{FF2B5EF4-FFF2-40B4-BE49-F238E27FC236}">
                <a16:creationId xmlns:a16="http://schemas.microsoft.com/office/drawing/2014/main" id="{5DEEF6B4-C981-7D06-4D09-4672F1EC51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7E9F0B-5CAF-0392-D125-2DE6D12C2F30}"/>
              </a:ext>
            </a:extLst>
          </p:cNvPr>
          <p:cNvSpPr>
            <a:spLocks noGrp="1"/>
          </p:cNvSpPr>
          <p:nvPr>
            <p:ph type="sldNum" sz="quarter" idx="12"/>
          </p:nvPr>
        </p:nvSpPr>
        <p:spPr/>
        <p:txBody>
          <a:bodyPr/>
          <a:lstStyle/>
          <a:p>
            <a:fld id="{2E926750-47EA-6D41-BC4A-16E485BC9CC8}" type="slidenum">
              <a:rPr lang="en-US" smtClean="0"/>
              <a:t>‹#›</a:t>
            </a:fld>
            <a:endParaRPr lang="en-US"/>
          </a:p>
        </p:txBody>
      </p:sp>
    </p:spTree>
    <p:extLst>
      <p:ext uri="{BB962C8B-B14F-4D97-AF65-F5344CB8AC3E}">
        <p14:creationId xmlns:p14="http://schemas.microsoft.com/office/powerpoint/2010/main" val="4190526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FB83-175E-ABD4-1859-043087C3C9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1DC40C-04D6-0870-6699-14328F7BAE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C5A87-CFDD-E453-5D54-87E98014B3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00FAC8-6172-F090-2C86-80BA6FA77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1FDC37-9DFB-0A4B-9281-4C8F26F898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8F63F5-8774-718E-27C7-903826AD8A51}"/>
              </a:ext>
            </a:extLst>
          </p:cNvPr>
          <p:cNvSpPr>
            <a:spLocks noGrp="1"/>
          </p:cNvSpPr>
          <p:nvPr>
            <p:ph type="dt" sz="half" idx="10"/>
          </p:nvPr>
        </p:nvSpPr>
        <p:spPr/>
        <p:txBody>
          <a:bodyPr/>
          <a:lstStyle/>
          <a:p>
            <a:fld id="{12F9BCB6-3ACE-434F-AF58-062C6C0A7EB8}" type="datetimeFigureOut">
              <a:rPr lang="en-US" smtClean="0"/>
              <a:t>12/9/22</a:t>
            </a:fld>
            <a:endParaRPr lang="en-US"/>
          </a:p>
        </p:txBody>
      </p:sp>
      <p:sp>
        <p:nvSpPr>
          <p:cNvPr id="8" name="Footer Placeholder 7">
            <a:extLst>
              <a:ext uri="{FF2B5EF4-FFF2-40B4-BE49-F238E27FC236}">
                <a16:creationId xmlns:a16="http://schemas.microsoft.com/office/drawing/2014/main" id="{BD3305F4-EB91-88BC-31EE-08396DCFEB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53E89D-8BC9-2218-8336-76034B1EA7E5}"/>
              </a:ext>
            </a:extLst>
          </p:cNvPr>
          <p:cNvSpPr>
            <a:spLocks noGrp="1"/>
          </p:cNvSpPr>
          <p:nvPr>
            <p:ph type="sldNum" sz="quarter" idx="12"/>
          </p:nvPr>
        </p:nvSpPr>
        <p:spPr/>
        <p:txBody>
          <a:bodyPr/>
          <a:lstStyle/>
          <a:p>
            <a:fld id="{2E926750-47EA-6D41-BC4A-16E485BC9CC8}" type="slidenum">
              <a:rPr lang="en-US" smtClean="0"/>
              <a:t>‹#›</a:t>
            </a:fld>
            <a:endParaRPr lang="en-US"/>
          </a:p>
        </p:txBody>
      </p:sp>
    </p:spTree>
    <p:extLst>
      <p:ext uri="{BB962C8B-B14F-4D97-AF65-F5344CB8AC3E}">
        <p14:creationId xmlns:p14="http://schemas.microsoft.com/office/powerpoint/2010/main" val="1068262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21ED5-199C-D49F-3288-9151C9BD27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B0BACE-089E-D715-2B3C-062EF2439170}"/>
              </a:ext>
            </a:extLst>
          </p:cNvPr>
          <p:cNvSpPr>
            <a:spLocks noGrp="1"/>
          </p:cNvSpPr>
          <p:nvPr>
            <p:ph type="dt" sz="half" idx="10"/>
          </p:nvPr>
        </p:nvSpPr>
        <p:spPr/>
        <p:txBody>
          <a:bodyPr/>
          <a:lstStyle/>
          <a:p>
            <a:fld id="{12F9BCB6-3ACE-434F-AF58-062C6C0A7EB8}" type="datetimeFigureOut">
              <a:rPr lang="en-US" smtClean="0"/>
              <a:t>12/9/22</a:t>
            </a:fld>
            <a:endParaRPr lang="en-US"/>
          </a:p>
        </p:txBody>
      </p:sp>
      <p:sp>
        <p:nvSpPr>
          <p:cNvPr id="4" name="Footer Placeholder 3">
            <a:extLst>
              <a:ext uri="{FF2B5EF4-FFF2-40B4-BE49-F238E27FC236}">
                <a16:creationId xmlns:a16="http://schemas.microsoft.com/office/drawing/2014/main" id="{EF71CCF3-1FDB-BD1C-F5BD-812EBA4ED5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689C96-A1DF-0235-0469-27B038EEB8BB}"/>
              </a:ext>
            </a:extLst>
          </p:cNvPr>
          <p:cNvSpPr>
            <a:spLocks noGrp="1"/>
          </p:cNvSpPr>
          <p:nvPr>
            <p:ph type="sldNum" sz="quarter" idx="12"/>
          </p:nvPr>
        </p:nvSpPr>
        <p:spPr/>
        <p:txBody>
          <a:bodyPr/>
          <a:lstStyle/>
          <a:p>
            <a:fld id="{2E926750-47EA-6D41-BC4A-16E485BC9CC8}" type="slidenum">
              <a:rPr lang="en-US" smtClean="0"/>
              <a:t>‹#›</a:t>
            </a:fld>
            <a:endParaRPr lang="en-US"/>
          </a:p>
        </p:txBody>
      </p:sp>
    </p:spTree>
    <p:extLst>
      <p:ext uri="{BB962C8B-B14F-4D97-AF65-F5344CB8AC3E}">
        <p14:creationId xmlns:p14="http://schemas.microsoft.com/office/powerpoint/2010/main" val="1125658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135BEA-A427-54A1-865A-11DBE8E92DAF}"/>
              </a:ext>
            </a:extLst>
          </p:cNvPr>
          <p:cNvSpPr>
            <a:spLocks noGrp="1"/>
          </p:cNvSpPr>
          <p:nvPr>
            <p:ph type="dt" sz="half" idx="10"/>
          </p:nvPr>
        </p:nvSpPr>
        <p:spPr/>
        <p:txBody>
          <a:bodyPr/>
          <a:lstStyle/>
          <a:p>
            <a:fld id="{12F9BCB6-3ACE-434F-AF58-062C6C0A7EB8}" type="datetimeFigureOut">
              <a:rPr lang="en-US" smtClean="0"/>
              <a:t>12/9/22</a:t>
            </a:fld>
            <a:endParaRPr lang="en-US"/>
          </a:p>
        </p:txBody>
      </p:sp>
      <p:sp>
        <p:nvSpPr>
          <p:cNvPr id="3" name="Footer Placeholder 2">
            <a:extLst>
              <a:ext uri="{FF2B5EF4-FFF2-40B4-BE49-F238E27FC236}">
                <a16:creationId xmlns:a16="http://schemas.microsoft.com/office/drawing/2014/main" id="{92F3198D-DEBF-0234-5D34-04C7857831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7EE1DD-844D-04B3-FCAF-DEB2FD200CB2}"/>
              </a:ext>
            </a:extLst>
          </p:cNvPr>
          <p:cNvSpPr>
            <a:spLocks noGrp="1"/>
          </p:cNvSpPr>
          <p:nvPr>
            <p:ph type="sldNum" sz="quarter" idx="12"/>
          </p:nvPr>
        </p:nvSpPr>
        <p:spPr/>
        <p:txBody>
          <a:bodyPr/>
          <a:lstStyle/>
          <a:p>
            <a:fld id="{2E926750-47EA-6D41-BC4A-16E485BC9CC8}" type="slidenum">
              <a:rPr lang="en-US" smtClean="0"/>
              <a:t>‹#›</a:t>
            </a:fld>
            <a:endParaRPr lang="en-US"/>
          </a:p>
        </p:txBody>
      </p:sp>
    </p:spTree>
    <p:extLst>
      <p:ext uri="{BB962C8B-B14F-4D97-AF65-F5344CB8AC3E}">
        <p14:creationId xmlns:p14="http://schemas.microsoft.com/office/powerpoint/2010/main" val="2375922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38F46-0AE6-B19C-A48A-3ECCCC9422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5049D8-AF8B-B2B7-90A3-1D52A84B5A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C55598-17DB-83C4-07B8-F53C48F616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08EB83-2E2A-87E7-11A9-8E8C6B10750A}"/>
              </a:ext>
            </a:extLst>
          </p:cNvPr>
          <p:cNvSpPr>
            <a:spLocks noGrp="1"/>
          </p:cNvSpPr>
          <p:nvPr>
            <p:ph type="dt" sz="half" idx="10"/>
          </p:nvPr>
        </p:nvSpPr>
        <p:spPr/>
        <p:txBody>
          <a:bodyPr/>
          <a:lstStyle/>
          <a:p>
            <a:fld id="{12F9BCB6-3ACE-434F-AF58-062C6C0A7EB8}" type="datetimeFigureOut">
              <a:rPr lang="en-US" smtClean="0"/>
              <a:t>12/9/22</a:t>
            </a:fld>
            <a:endParaRPr lang="en-US"/>
          </a:p>
        </p:txBody>
      </p:sp>
      <p:sp>
        <p:nvSpPr>
          <p:cNvPr id="6" name="Footer Placeholder 5">
            <a:extLst>
              <a:ext uri="{FF2B5EF4-FFF2-40B4-BE49-F238E27FC236}">
                <a16:creationId xmlns:a16="http://schemas.microsoft.com/office/drawing/2014/main" id="{63B9FBAB-E63D-76D7-932D-9922CBE00B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BEC793-6E11-E6B2-0319-6D3CE422083E}"/>
              </a:ext>
            </a:extLst>
          </p:cNvPr>
          <p:cNvSpPr>
            <a:spLocks noGrp="1"/>
          </p:cNvSpPr>
          <p:nvPr>
            <p:ph type="sldNum" sz="quarter" idx="12"/>
          </p:nvPr>
        </p:nvSpPr>
        <p:spPr/>
        <p:txBody>
          <a:bodyPr/>
          <a:lstStyle/>
          <a:p>
            <a:fld id="{2E926750-47EA-6D41-BC4A-16E485BC9CC8}" type="slidenum">
              <a:rPr lang="en-US" smtClean="0"/>
              <a:t>‹#›</a:t>
            </a:fld>
            <a:endParaRPr lang="en-US"/>
          </a:p>
        </p:txBody>
      </p:sp>
    </p:spTree>
    <p:extLst>
      <p:ext uri="{BB962C8B-B14F-4D97-AF65-F5344CB8AC3E}">
        <p14:creationId xmlns:p14="http://schemas.microsoft.com/office/powerpoint/2010/main" val="374163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E55E-0C12-CB5B-0250-3F0BC8A5E6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FA2024-539E-9B56-DD7F-094A2D9FE1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8B327E-A9D7-9E48-1A3B-5A3483579E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9AACF0-8053-6BB0-66D1-7C7852B38790}"/>
              </a:ext>
            </a:extLst>
          </p:cNvPr>
          <p:cNvSpPr>
            <a:spLocks noGrp="1"/>
          </p:cNvSpPr>
          <p:nvPr>
            <p:ph type="dt" sz="half" idx="10"/>
          </p:nvPr>
        </p:nvSpPr>
        <p:spPr/>
        <p:txBody>
          <a:bodyPr/>
          <a:lstStyle/>
          <a:p>
            <a:fld id="{12F9BCB6-3ACE-434F-AF58-062C6C0A7EB8}" type="datetimeFigureOut">
              <a:rPr lang="en-US" smtClean="0"/>
              <a:t>12/9/22</a:t>
            </a:fld>
            <a:endParaRPr lang="en-US"/>
          </a:p>
        </p:txBody>
      </p:sp>
      <p:sp>
        <p:nvSpPr>
          <p:cNvPr id="6" name="Footer Placeholder 5">
            <a:extLst>
              <a:ext uri="{FF2B5EF4-FFF2-40B4-BE49-F238E27FC236}">
                <a16:creationId xmlns:a16="http://schemas.microsoft.com/office/drawing/2014/main" id="{224E4565-2584-A0B8-F094-71D470D1F9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47087-53CD-4639-29DC-7FC1566D7372}"/>
              </a:ext>
            </a:extLst>
          </p:cNvPr>
          <p:cNvSpPr>
            <a:spLocks noGrp="1"/>
          </p:cNvSpPr>
          <p:nvPr>
            <p:ph type="sldNum" sz="quarter" idx="12"/>
          </p:nvPr>
        </p:nvSpPr>
        <p:spPr/>
        <p:txBody>
          <a:bodyPr/>
          <a:lstStyle/>
          <a:p>
            <a:fld id="{2E926750-47EA-6D41-BC4A-16E485BC9CC8}" type="slidenum">
              <a:rPr lang="en-US" smtClean="0"/>
              <a:t>‹#›</a:t>
            </a:fld>
            <a:endParaRPr lang="en-US"/>
          </a:p>
        </p:txBody>
      </p:sp>
    </p:spTree>
    <p:extLst>
      <p:ext uri="{BB962C8B-B14F-4D97-AF65-F5344CB8AC3E}">
        <p14:creationId xmlns:p14="http://schemas.microsoft.com/office/powerpoint/2010/main" val="857672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D67219-386D-39C1-8A79-A84323378D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22A130-DA8B-61EB-B6A4-3C5CC9888F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40EFBE-EB13-3582-184C-D493FC39F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F9BCB6-3ACE-434F-AF58-062C6C0A7EB8}" type="datetimeFigureOut">
              <a:rPr lang="en-US" smtClean="0"/>
              <a:t>12/9/22</a:t>
            </a:fld>
            <a:endParaRPr lang="en-US"/>
          </a:p>
        </p:txBody>
      </p:sp>
      <p:sp>
        <p:nvSpPr>
          <p:cNvPr id="5" name="Footer Placeholder 4">
            <a:extLst>
              <a:ext uri="{FF2B5EF4-FFF2-40B4-BE49-F238E27FC236}">
                <a16:creationId xmlns:a16="http://schemas.microsoft.com/office/drawing/2014/main" id="{CC534C4E-F21B-4DF8-E04D-D4D122E70E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81EEC9-06A2-E2CA-9B70-3E8E32A79F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926750-47EA-6D41-BC4A-16E485BC9CC8}" type="slidenum">
              <a:rPr lang="en-US" smtClean="0"/>
              <a:t>‹#›</a:t>
            </a:fld>
            <a:endParaRPr lang="en-US"/>
          </a:p>
        </p:txBody>
      </p:sp>
    </p:spTree>
    <p:extLst>
      <p:ext uri="{BB962C8B-B14F-4D97-AF65-F5344CB8AC3E}">
        <p14:creationId xmlns:p14="http://schemas.microsoft.com/office/powerpoint/2010/main" val="848644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E818B0-2FE6-ED30-D9E5-D092B482D485}"/>
              </a:ext>
            </a:extLst>
          </p:cNvPr>
          <p:cNvPicPr>
            <a:picLocks noChangeAspect="1"/>
          </p:cNvPicPr>
          <p:nvPr/>
        </p:nvPicPr>
        <p:blipFill rotWithShape="1">
          <a:blip r:embed="rId3">
            <a:extLst>
              <a:ext uri="{28A0092B-C50C-407E-A947-70E740481C1C}">
                <a14:useLocalDpi xmlns:a14="http://schemas.microsoft.com/office/drawing/2010/main" val="0"/>
              </a:ext>
            </a:extLst>
          </a:blip>
          <a:srcRect l="3906" t="10812" r="10443" b="3537"/>
          <a:stretch/>
        </p:blipFill>
        <p:spPr>
          <a:xfrm>
            <a:off x="0" y="0"/>
            <a:ext cx="12192000" cy="6858000"/>
          </a:xfrm>
          <a:prstGeom prst="rect">
            <a:avLst/>
          </a:prstGeom>
        </p:spPr>
      </p:pic>
      <p:pic>
        <p:nvPicPr>
          <p:cNvPr id="7" name="Graphic 6">
            <a:extLst>
              <a:ext uri="{FF2B5EF4-FFF2-40B4-BE49-F238E27FC236}">
                <a16:creationId xmlns:a16="http://schemas.microsoft.com/office/drawing/2014/main" id="{7056A8C8-A9F2-384A-F1EE-BCF4F746DFE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000" t="36156" r="16511" b="42057"/>
          <a:stretch/>
        </p:blipFill>
        <p:spPr>
          <a:xfrm>
            <a:off x="2496000" y="2636912"/>
            <a:ext cx="7200000" cy="1309090"/>
          </a:xfrm>
          <a:prstGeom prst="rect">
            <a:avLst/>
          </a:prstGeom>
        </p:spPr>
      </p:pic>
      <p:sp>
        <p:nvSpPr>
          <p:cNvPr id="8" name="Title 2">
            <a:extLst>
              <a:ext uri="{FF2B5EF4-FFF2-40B4-BE49-F238E27FC236}">
                <a16:creationId xmlns:a16="http://schemas.microsoft.com/office/drawing/2014/main" id="{9C6FD622-C54C-FDA8-740A-79770CC28290}"/>
              </a:ext>
            </a:extLst>
          </p:cNvPr>
          <p:cNvSpPr txBox="1">
            <a:spLocks/>
          </p:cNvSpPr>
          <p:nvPr/>
        </p:nvSpPr>
        <p:spPr>
          <a:xfrm>
            <a:off x="3316312" y="4860000"/>
            <a:ext cx="5588000" cy="1274964"/>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200" dirty="0">
                <a:solidFill>
                  <a:schemeClr val="bg1"/>
                </a:solidFill>
                <a:latin typeface="Unna" panose="02040503070705020203" pitchFamily="18" charset="0"/>
                <a:sym typeface="Georgia"/>
              </a:rPr>
              <a:t>Business Solutions</a:t>
            </a:r>
          </a:p>
          <a:p>
            <a:pPr algn="ctr">
              <a:spcAft>
                <a:spcPts val="600"/>
              </a:spcAft>
            </a:pPr>
            <a:r>
              <a:rPr lang="en-US" sz="2800" b="1" dirty="0">
                <a:solidFill>
                  <a:schemeClr val="bg1"/>
                </a:solidFill>
                <a:latin typeface="Montserrat SemiBold" pitchFamily="2" charset="77"/>
                <a:sym typeface="Georgia"/>
              </a:rPr>
              <a:t>FUTURE STATE</a:t>
            </a:r>
          </a:p>
          <a:p>
            <a:pPr algn="ctr">
              <a:lnSpc>
                <a:spcPct val="114000"/>
              </a:lnSpc>
            </a:pPr>
            <a:r>
              <a:rPr lang="en-SG" sz="1400" cap="all" dirty="0">
                <a:solidFill>
                  <a:schemeClr val="bg1"/>
                </a:solidFill>
                <a:latin typeface="Montserrat Light" panose="00000400000000000000" pitchFamily="50" charset="0"/>
              </a:rPr>
              <a:t>DECEMBER 2022</a:t>
            </a:r>
          </a:p>
        </p:txBody>
      </p:sp>
    </p:spTree>
    <p:extLst>
      <p:ext uri="{BB962C8B-B14F-4D97-AF65-F5344CB8AC3E}">
        <p14:creationId xmlns:p14="http://schemas.microsoft.com/office/powerpoint/2010/main" val="1771086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descr="An airplane wing in the sky&#10;&#10;Description automatically generated with medium confidence">
            <a:extLst>
              <a:ext uri="{FF2B5EF4-FFF2-40B4-BE49-F238E27FC236}">
                <a16:creationId xmlns:a16="http://schemas.microsoft.com/office/drawing/2014/main" id="{601B6E34-DCC8-2A94-2E32-87D70088B854}"/>
              </a:ext>
            </a:extLst>
          </p:cNvPr>
          <p:cNvPicPr>
            <a:picLocks noChangeAspect="1"/>
          </p:cNvPicPr>
          <p:nvPr/>
        </p:nvPicPr>
        <p:blipFill rotWithShape="1">
          <a:blip r:embed="rId3"/>
          <a:srcRect t="21513" r="14782" b="12029"/>
          <a:stretch/>
        </p:blipFill>
        <p:spPr>
          <a:xfrm>
            <a:off x="0" y="0"/>
            <a:ext cx="5862798" cy="6858000"/>
          </a:xfrm>
          <a:prstGeom prst="rect">
            <a:avLst/>
          </a:prstGeom>
        </p:spPr>
      </p:pic>
      <p:sp>
        <p:nvSpPr>
          <p:cNvPr id="10" name="TextBox 9">
            <a:extLst>
              <a:ext uri="{FF2B5EF4-FFF2-40B4-BE49-F238E27FC236}">
                <a16:creationId xmlns:a16="http://schemas.microsoft.com/office/drawing/2014/main" id="{539E96CC-8A9B-37EB-E5D9-FADF70F6C172}"/>
              </a:ext>
            </a:extLst>
          </p:cNvPr>
          <p:cNvSpPr txBox="1"/>
          <p:nvPr/>
        </p:nvSpPr>
        <p:spPr>
          <a:xfrm>
            <a:off x="6276255" y="4431466"/>
            <a:ext cx="5433747" cy="1658467"/>
          </a:xfrm>
          <a:prstGeom prst="rect">
            <a:avLst/>
          </a:prstGeom>
          <a:noFill/>
        </p:spPr>
        <p:txBody>
          <a:bodyPr wrap="square" lIns="0" tIns="0" rIns="0" bIns="0" rtlCol="0">
            <a:spAutoFit/>
          </a:bodyPr>
          <a:lstStyle/>
          <a:p>
            <a:pPr>
              <a:lnSpc>
                <a:spcPct val="130000"/>
              </a:lnSpc>
              <a:spcAft>
                <a:spcPts val="1000"/>
              </a:spcAft>
            </a:pPr>
            <a:r>
              <a:rPr lang="en-US" sz="1200" dirty="0">
                <a:latin typeface="Montserrat Light" pitchFamily="2" charset="77"/>
              </a:rPr>
              <a:t>As Accor develops its other paid membership products it is imperative that Accor Plus be </a:t>
            </a:r>
            <a:r>
              <a:rPr lang="en-US" sz="1200" dirty="0" err="1">
                <a:latin typeface="Montserrat Light" pitchFamily="2" charset="77"/>
              </a:rPr>
              <a:t>recognised</a:t>
            </a:r>
            <a:r>
              <a:rPr lang="en-US" sz="1200" dirty="0">
                <a:latin typeface="Montserrat Light" pitchFamily="2" charset="77"/>
              </a:rPr>
              <a:t> as the premier ‘paid membership’ of the Asia Pacific and Middle East regions with unrestricted integration into the ALL ecosystem. We will leverage and enhance our existing data assets for improved engagement throughout our many touchpoints and innovate our membership product in the short-term using digital vouchers.</a:t>
            </a:r>
            <a:endParaRPr lang="en-AU" sz="1200" dirty="0">
              <a:latin typeface="Montserrat Light" pitchFamily="2" charset="77"/>
            </a:endParaRPr>
          </a:p>
        </p:txBody>
      </p:sp>
      <p:sp>
        <p:nvSpPr>
          <p:cNvPr id="4" name="TextBox 3">
            <a:extLst>
              <a:ext uri="{FF2B5EF4-FFF2-40B4-BE49-F238E27FC236}">
                <a16:creationId xmlns:a16="http://schemas.microsoft.com/office/drawing/2014/main" id="{13153796-28F0-6C84-70EA-12697E870703}"/>
              </a:ext>
            </a:extLst>
          </p:cNvPr>
          <p:cNvSpPr txBox="1"/>
          <p:nvPr/>
        </p:nvSpPr>
        <p:spPr>
          <a:xfrm>
            <a:off x="570858" y="3258767"/>
            <a:ext cx="4730839" cy="2831673"/>
          </a:xfrm>
          <a:prstGeom prst="rect">
            <a:avLst/>
          </a:prstGeom>
          <a:noFill/>
        </p:spPr>
        <p:txBody>
          <a:bodyPr wrap="square" lIns="0" tIns="0" rIns="0" bIns="0">
            <a:spAutoFit/>
          </a:bodyPr>
          <a:lstStyle/>
          <a:p>
            <a:pPr>
              <a:lnSpc>
                <a:spcPct val="130000"/>
              </a:lnSpc>
              <a:spcAft>
                <a:spcPts val="1000"/>
              </a:spcAft>
            </a:pPr>
            <a:r>
              <a:rPr lang="en-US" sz="2000" b="1" dirty="0">
                <a:solidFill>
                  <a:schemeClr val="bg1"/>
                </a:solidFill>
                <a:latin typeface="Montserrat SemiBold" pitchFamily="2" charset="77"/>
              </a:rPr>
              <a:t>FOLLOWING</a:t>
            </a:r>
            <a:r>
              <a:rPr lang="en-US" sz="1000" b="1" dirty="0">
                <a:solidFill>
                  <a:schemeClr val="bg1"/>
                </a:solidFill>
                <a:latin typeface="Montserrat SemiBold" pitchFamily="2" charset="77"/>
              </a:rPr>
              <a:t> </a:t>
            </a:r>
            <a:r>
              <a:rPr lang="en-US" sz="1000" dirty="0">
                <a:solidFill>
                  <a:schemeClr val="bg1"/>
                </a:solidFill>
                <a:latin typeface="Montserrat SemiBold" pitchFamily="2" charset="77"/>
              </a:rPr>
              <a:t>A SIGNIFICANT SHIFT IN MEMBERSHIP NUMBERS FROM BOTH COVID IMPACTS AND THE EXIT FROM MAINLAND CHINA, ACCOR PLUS HAS A SOMEWHAT DEPLETED BUT SOLID BASE OF LOYAL AND ENGAGED MEMBERS WITH </a:t>
            </a:r>
          </a:p>
          <a:p>
            <a:pPr>
              <a:lnSpc>
                <a:spcPct val="90000"/>
              </a:lnSpc>
              <a:spcAft>
                <a:spcPts val="1000"/>
              </a:spcAft>
            </a:pPr>
            <a:r>
              <a:rPr lang="en-US" sz="2000" b="1" dirty="0">
                <a:solidFill>
                  <a:schemeClr val="bg1"/>
                </a:solidFill>
                <a:latin typeface="Montserrat SemiBold" pitchFamily="2" charset="77"/>
              </a:rPr>
              <a:t>AN</a:t>
            </a:r>
            <a:r>
              <a:rPr lang="en-US" dirty="0">
                <a:solidFill>
                  <a:schemeClr val="bg1"/>
                </a:solidFill>
                <a:latin typeface="Unna" panose="02040503070705090203" pitchFamily="18" charset="77"/>
              </a:rPr>
              <a:t> </a:t>
            </a:r>
            <a:r>
              <a:rPr lang="en-US" sz="2800" dirty="0">
                <a:solidFill>
                  <a:schemeClr val="bg1"/>
                </a:solidFill>
                <a:latin typeface="Unna" panose="02040503070705090203" pitchFamily="18" charset="77"/>
              </a:rPr>
              <a:t>enormous opportunity </a:t>
            </a:r>
          </a:p>
          <a:p>
            <a:pPr>
              <a:lnSpc>
                <a:spcPct val="90000"/>
              </a:lnSpc>
              <a:spcAft>
                <a:spcPts val="1000"/>
              </a:spcAft>
            </a:pPr>
            <a:r>
              <a:rPr lang="en-US" sz="1000" b="1" dirty="0">
                <a:solidFill>
                  <a:schemeClr val="bg1"/>
                </a:solidFill>
                <a:latin typeface="Montserrat SemiBold" pitchFamily="2" charset="77"/>
              </a:rPr>
              <a:t>	FOR </a:t>
            </a:r>
            <a:r>
              <a:rPr lang="en-US" sz="2000" dirty="0">
                <a:solidFill>
                  <a:schemeClr val="bg1"/>
                </a:solidFill>
                <a:latin typeface="Montserrat SemiBold" pitchFamily="2" charset="77"/>
              </a:rPr>
              <a:t>GROWTH</a:t>
            </a:r>
            <a:r>
              <a:rPr lang="en-US" sz="1000" dirty="0">
                <a:solidFill>
                  <a:schemeClr val="bg1"/>
                </a:solidFill>
                <a:latin typeface="Montserrat SemiBold" pitchFamily="2" charset="77"/>
              </a:rPr>
              <a:t> AND </a:t>
            </a:r>
            <a:r>
              <a:rPr lang="en-US" sz="2000" dirty="0">
                <a:solidFill>
                  <a:schemeClr val="bg1"/>
                </a:solidFill>
                <a:latin typeface="Montserrat SemiBold" pitchFamily="2" charset="77"/>
              </a:rPr>
              <a:t>EXPANSION. </a:t>
            </a:r>
          </a:p>
          <a:p>
            <a:pPr>
              <a:lnSpc>
                <a:spcPct val="130000"/>
              </a:lnSpc>
              <a:spcAft>
                <a:spcPts val="1000"/>
              </a:spcAft>
            </a:pPr>
            <a:r>
              <a:rPr lang="en-US" sz="1000" dirty="0">
                <a:solidFill>
                  <a:schemeClr val="bg1"/>
                </a:solidFill>
                <a:latin typeface="Montserrat SemiBold" pitchFamily="2" charset="77"/>
              </a:rPr>
              <a:t>Accor plus wants to continue to improve the efficiency of member acquisition and member retention through use of inbound and outbound communication tools across channels,  and ensure high member engagement throughout the membership lifecycle.</a:t>
            </a:r>
          </a:p>
        </p:txBody>
      </p:sp>
      <p:sp>
        <p:nvSpPr>
          <p:cNvPr id="7" name="TextBox 6">
            <a:extLst>
              <a:ext uri="{FF2B5EF4-FFF2-40B4-BE49-F238E27FC236}">
                <a16:creationId xmlns:a16="http://schemas.microsoft.com/office/drawing/2014/main" id="{CE68C9AB-B568-DC57-929C-BD92E01009CF}"/>
              </a:ext>
            </a:extLst>
          </p:cNvPr>
          <p:cNvSpPr txBox="1"/>
          <p:nvPr/>
        </p:nvSpPr>
        <p:spPr>
          <a:xfrm>
            <a:off x="6276255" y="1077488"/>
            <a:ext cx="5433748" cy="1418402"/>
          </a:xfrm>
          <a:prstGeom prst="rect">
            <a:avLst/>
          </a:prstGeom>
          <a:noFill/>
        </p:spPr>
        <p:txBody>
          <a:bodyPr wrap="square" lIns="0" tIns="0" rIns="0" bIns="0">
            <a:spAutoFit/>
          </a:bodyPr>
          <a:lstStyle/>
          <a:p>
            <a:pPr>
              <a:lnSpc>
                <a:spcPct val="130000"/>
              </a:lnSpc>
              <a:spcAft>
                <a:spcPts val="1000"/>
              </a:spcAft>
            </a:pPr>
            <a:r>
              <a:rPr lang="en-US" sz="1200" dirty="0">
                <a:latin typeface="Montserrat Light" pitchFamily="2" charset="77"/>
              </a:rPr>
              <a:t>Our focus on payment facilitation will continue to enable best available payment solutions for each market, whilst ensuring seamless transactions and frictionless fulfilment. The Partnership and Auto-Renew objectives will continue unabated and our ‘Business Right-sizing’ pillar will be replaced with one of ‘Workplace Evolution’ to incorporate changes related to wastage and efficiency.</a:t>
            </a:r>
          </a:p>
        </p:txBody>
      </p:sp>
      <p:sp>
        <p:nvSpPr>
          <p:cNvPr id="13" name="TextBox 12">
            <a:extLst>
              <a:ext uri="{FF2B5EF4-FFF2-40B4-BE49-F238E27FC236}">
                <a16:creationId xmlns:a16="http://schemas.microsoft.com/office/drawing/2014/main" id="{8E32182F-7C2C-FE55-4A2A-4D372153C46B}"/>
              </a:ext>
            </a:extLst>
          </p:cNvPr>
          <p:cNvSpPr txBox="1"/>
          <p:nvPr/>
        </p:nvSpPr>
        <p:spPr>
          <a:xfrm>
            <a:off x="6276255" y="2756849"/>
            <a:ext cx="5269397" cy="1413657"/>
          </a:xfrm>
          <a:prstGeom prst="rect">
            <a:avLst/>
          </a:prstGeom>
          <a:noFill/>
        </p:spPr>
        <p:txBody>
          <a:bodyPr wrap="square" lIns="0" tIns="0" rIns="0" bIns="0" numCol="1" spcCol="540000" rtlCol="0">
            <a:spAutoFit/>
          </a:bodyPr>
          <a:lstStyle/>
          <a:p>
            <a:pPr lvl="0" algn="ctr">
              <a:lnSpc>
                <a:spcPct val="90000"/>
              </a:lnSpc>
              <a:buClr>
                <a:srgbClr val="595959"/>
              </a:buClr>
              <a:buSzPts val="1200"/>
            </a:pPr>
            <a:r>
              <a:rPr lang="en-US" dirty="0">
                <a:solidFill>
                  <a:srgbClr val="050033"/>
                </a:solidFill>
                <a:latin typeface="Montserrat Light" panose="00000400000000000000" pitchFamily="50" charset="0"/>
                <a:ea typeface="Georgia"/>
                <a:cs typeface="Georgia"/>
                <a:sym typeface="Georgia"/>
              </a:rPr>
              <a:t>The premier </a:t>
            </a:r>
            <a:r>
              <a:rPr lang="en-US" sz="2800" dirty="0">
                <a:solidFill>
                  <a:srgbClr val="050033"/>
                </a:solidFill>
                <a:latin typeface="Unna" panose="02040503070705020203" pitchFamily="18" charset="0"/>
                <a:ea typeface="Georgia"/>
                <a:cs typeface="Georgia"/>
                <a:sym typeface="Georgia"/>
              </a:rPr>
              <a:t>‘paid membership’</a:t>
            </a:r>
            <a:r>
              <a:rPr lang="en-US" dirty="0">
                <a:solidFill>
                  <a:srgbClr val="050033"/>
                </a:solidFill>
                <a:latin typeface="Montserrat Light" panose="00000400000000000000" pitchFamily="50" charset="0"/>
                <a:ea typeface="Georgia"/>
                <a:cs typeface="Georgia"/>
                <a:sym typeface="Georgia"/>
              </a:rPr>
              <a:t> of the </a:t>
            </a:r>
            <a:r>
              <a:rPr lang="en-US" sz="2800" dirty="0">
                <a:solidFill>
                  <a:srgbClr val="050033"/>
                </a:solidFill>
                <a:latin typeface="Unna" panose="02040503070705020203" pitchFamily="18" charset="0"/>
                <a:ea typeface="Georgia"/>
                <a:cs typeface="Georgia"/>
                <a:sym typeface="Georgia"/>
              </a:rPr>
              <a:t>Asia Pacific </a:t>
            </a:r>
            <a:r>
              <a:rPr lang="en-US" dirty="0">
                <a:solidFill>
                  <a:srgbClr val="050033"/>
                </a:solidFill>
                <a:latin typeface="Montserrat Light" pitchFamily="2" charset="77"/>
                <a:ea typeface="Georgia"/>
                <a:cs typeface="Georgia"/>
                <a:sym typeface="Georgia"/>
              </a:rPr>
              <a:t>and </a:t>
            </a:r>
            <a:r>
              <a:rPr lang="en-US" sz="2800" dirty="0">
                <a:solidFill>
                  <a:srgbClr val="050033"/>
                </a:solidFill>
                <a:latin typeface="Unna" panose="02040503070705020203" pitchFamily="18" charset="0"/>
                <a:ea typeface="Georgia"/>
                <a:cs typeface="Georgia"/>
                <a:sym typeface="Georgia"/>
              </a:rPr>
              <a:t>Middle East </a:t>
            </a:r>
            <a:r>
              <a:rPr lang="en-US" dirty="0">
                <a:solidFill>
                  <a:srgbClr val="050033"/>
                </a:solidFill>
                <a:latin typeface="Montserrat Light" panose="00000400000000000000" pitchFamily="50" charset="0"/>
                <a:ea typeface="Georgia"/>
                <a:cs typeface="Georgia"/>
                <a:sym typeface="Georgia"/>
              </a:rPr>
              <a:t>regions with unrestricted integration into the </a:t>
            </a:r>
          </a:p>
          <a:p>
            <a:pPr lvl="0" algn="ctr">
              <a:lnSpc>
                <a:spcPct val="90000"/>
              </a:lnSpc>
              <a:buClr>
                <a:srgbClr val="595959"/>
              </a:buClr>
              <a:buSzPts val="1200"/>
            </a:pPr>
            <a:r>
              <a:rPr lang="en-US" sz="2800" dirty="0">
                <a:solidFill>
                  <a:srgbClr val="050033"/>
                </a:solidFill>
                <a:latin typeface="Unna" panose="02040503070705020203" pitchFamily="18" charset="0"/>
                <a:ea typeface="Georgia"/>
                <a:cs typeface="Georgia"/>
                <a:sym typeface="Georgia"/>
              </a:rPr>
              <a:t>ALL ecosystem.</a:t>
            </a:r>
            <a:endParaRPr lang="en-US" dirty="0">
              <a:solidFill>
                <a:srgbClr val="050033"/>
              </a:solidFill>
              <a:latin typeface="Montserrat Light" panose="00000400000000000000" pitchFamily="50" charset="0"/>
              <a:ea typeface="Georgia"/>
              <a:cs typeface="Georgia"/>
              <a:sym typeface="Georgia"/>
            </a:endParaRPr>
          </a:p>
        </p:txBody>
      </p:sp>
      <p:sp>
        <p:nvSpPr>
          <p:cNvPr id="8" name="Title 7">
            <a:extLst>
              <a:ext uri="{FF2B5EF4-FFF2-40B4-BE49-F238E27FC236}">
                <a16:creationId xmlns:a16="http://schemas.microsoft.com/office/drawing/2014/main" id="{6133E23F-EFF2-4D93-F04E-735308998CDB}"/>
              </a:ext>
            </a:extLst>
          </p:cNvPr>
          <p:cNvSpPr>
            <a:spLocks noGrp="1"/>
          </p:cNvSpPr>
          <p:nvPr>
            <p:ph type="title"/>
          </p:nvPr>
        </p:nvSpPr>
        <p:spPr>
          <a:xfrm>
            <a:off x="783111" y="312201"/>
            <a:ext cx="4518586" cy="1354217"/>
          </a:xfrm>
        </p:spPr>
        <p:txBody>
          <a:bodyPr lIns="0" tIns="0" rIns="0" bIns="0"/>
          <a:lstStyle/>
          <a:p>
            <a:pPr algn="l">
              <a:lnSpc>
                <a:spcPct val="80000"/>
              </a:lnSpc>
            </a:pPr>
            <a:r>
              <a:rPr lang="en-AU" sz="3200" b="1" i="0" dirty="0">
                <a:solidFill>
                  <a:srgbClr val="050033"/>
                </a:solidFill>
                <a:latin typeface="Montserrat SemiBold" pitchFamily="2" charset="77"/>
              </a:rPr>
              <a:t>A</a:t>
            </a:r>
            <a:r>
              <a:rPr lang="en-AU" sz="4000" b="1" i="0" dirty="0">
                <a:solidFill>
                  <a:srgbClr val="050033"/>
                </a:solidFill>
                <a:latin typeface="Montserrat SemiBold" pitchFamily="2" charset="77"/>
              </a:rPr>
              <a:t> </a:t>
            </a:r>
            <a:br>
              <a:rPr lang="en-AU" sz="4000" i="0" dirty="0">
                <a:solidFill>
                  <a:srgbClr val="050033"/>
                </a:solidFill>
              </a:rPr>
            </a:br>
            <a:r>
              <a:rPr lang="en-AU" sz="3200" i="0" dirty="0">
                <a:solidFill>
                  <a:srgbClr val="050033"/>
                </a:solidFill>
              </a:rPr>
              <a:t>view </a:t>
            </a:r>
            <a:r>
              <a:rPr lang="en-AU" sz="3200" i="0" dirty="0">
                <a:solidFill>
                  <a:srgbClr val="050033"/>
                </a:solidFill>
                <a:latin typeface="Unna" panose="02040503070705090203" pitchFamily="18" charset="77"/>
              </a:rPr>
              <a:t>from </a:t>
            </a:r>
            <a:br>
              <a:rPr lang="en-AU" sz="3200" i="0" dirty="0">
                <a:solidFill>
                  <a:srgbClr val="050033"/>
                </a:solidFill>
                <a:latin typeface="Unna" panose="02040503070705090203" pitchFamily="18" charset="77"/>
              </a:rPr>
            </a:br>
            <a:r>
              <a:rPr lang="en-AU" sz="3200" i="0" dirty="0">
                <a:solidFill>
                  <a:srgbClr val="050033"/>
                </a:solidFill>
                <a:latin typeface="Unna" panose="02040503070705090203" pitchFamily="18" charset="77"/>
              </a:rPr>
              <a:t>	the </a:t>
            </a:r>
            <a:r>
              <a:rPr lang="en-AU" sz="3800" b="1" i="0" dirty="0">
                <a:solidFill>
                  <a:srgbClr val="050033"/>
                </a:solidFill>
                <a:latin typeface="Montserrat SemiBold" pitchFamily="2" charset="77"/>
              </a:rPr>
              <a:t>TOP</a:t>
            </a:r>
          </a:p>
        </p:txBody>
      </p:sp>
      <p:sp>
        <p:nvSpPr>
          <p:cNvPr id="16" name="Text Placeholder 8">
            <a:extLst>
              <a:ext uri="{FF2B5EF4-FFF2-40B4-BE49-F238E27FC236}">
                <a16:creationId xmlns:a16="http://schemas.microsoft.com/office/drawing/2014/main" id="{CAD08E2B-122C-9FB8-0E72-74937642BE40}"/>
              </a:ext>
            </a:extLst>
          </p:cNvPr>
          <p:cNvSpPr txBox="1">
            <a:spLocks/>
          </p:cNvSpPr>
          <p:nvPr/>
        </p:nvSpPr>
        <p:spPr>
          <a:xfrm>
            <a:off x="783111" y="1786689"/>
            <a:ext cx="11176000" cy="252574"/>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b="0" i="0" kern="1200">
                <a:solidFill>
                  <a:schemeClr val="bg1"/>
                </a:solidFill>
                <a:latin typeface="Montserrat Light" pitchFamily="2" charset="77"/>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AU" sz="1800" dirty="0">
                <a:solidFill>
                  <a:srgbClr val="050033"/>
                </a:solidFill>
              </a:rPr>
              <a:t>EXECUTIVE OVERVIEW</a:t>
            </a:r>
          </a:p>
        </p:txBody>
      </p:sp>
      <p:cxnSp>
        <p:nvCxnSpPr>
          <p:cNvPr id="11" name="Google Shape;121;p11">
            <a:extLst>
              <a:ext uri="{FF2B5EF4-FFF2-40B4-BE49-F238E27FC236}">
                <a16:creationId xmlns:a16="http://schemas.microsoft.com/office/drawing/2014/main" id="{6DF0C341-5557-2D9F-0033-B0EA5537E240}"/>
              </a:ext>
            </a:extLst>
          </p:cNvPr>
          <p:cNvCxnSpPr>
            <a:cxnSpLocks/>
          </p:cNvCxnSpPr>
          <p:nvPr/>
        </p:nvCxnSpPr>
        <p:spPr>
          <a:xfrm>
            <a:off x="2279776" y="6563807"/>
            <a:ext cx="9607424" cy="0"/>
          </a:xfrm>
          <a:prstGeom prst="straightConnector1">
            <a:avLst/>
          </a:prstGeom>
          <a:noFill/>
          <a:ln w="9525" cap="flat" cmpd="sng">
            <a:solidFill>
              <a:schemeClr val="bg1"/>
            </a:solidFill>
            <a:prstDash val="solid"/>
            <a:miter lim="800000"/>
            <a:headEnd type="none" w="sm" len="sm"/>
            <a:tailEnd type="none" w="sm" len="sm"/>
          </a:ln>
        </p:spPr>
      </p:cxnSp>
      <p:pic>
        <p:nvPicPr>
          <p:cNvPr id="12" name="Google Shape;123;p11" descr="A close up of a logo&#10;&#10;Description automatically generated">
            <a:extLst>
              <a:ext uri="{FF2B5EF4-FFF2-40B4-BE49-F238E27FC236}">
                <a16:creationId xmlns:a16="http://schemas.microsoft.com/office/drawing/2014/main" id="{60A23BD8-D9C9-C25C-EB77-07B4BF4FC717}"/>
              </a:ext>
            </a:extLst>
          </p:cNvPr>
          <p:cNvPicPr preferRelativeResize="0"/>
          <p:nvPr/>
        </p:nvPicPr>
        <p:blipFill rotWithShape="1">
          <a:blip r:embed="rId4">
            <a:alphaModFix/>
            <a:lum bright="70000" contrast="-70000"/>
            <a:extLst>
              <a:ext uri="{BEBA8EAE-BF5A-486C-A8C5-ECC9F3942E4B}">
                <a14:imgProps xmlns:a14="http://schemas.microsoft.com/office/drawing/2010/main">
                  <a14:imgLayer r:embed="rId5">
                    <a14:imgEffect>
                      <a14:brightnessContrast bright="100000" contrast="-70000"/>
                    </a14:imgEffect>
                  </a14:imgLayer>
                </a14:imgProps>
              </a:ext>
            </a:extLst>
          </a:blip>
          <a:srcRect/>
          <a:stretch/>
        </p:blipFill>
        <p:spPr>
          <a:xfrm>
            <a:off x="206755" y="6384632"/>
            <a:ext cx="1895584" cy="321498"/>
          </a:xfrm>
          <a:prstGeom prst="rect">
            <a:avLst/>
          </a:prstGeom>
          <a:noFill/>
          <a:ln>
            <a:noFill/>
          </a:ln>
        </p:spPr>
      </p:pic>
      <p:sp>
        <p:nvSpPr>
          <p:cNvPr id="18" name="TextBox 17">
            <a:extLst>
              <a:ext uri="{FF2B5EF4-FFF2-40B4-BE49-F238E27FC236}">
                <a16:creationId xmlns:a16="http://schemas.microsoft.com/office/drawing/2014/main" id="{7B04E017-0A35-67FA-B8D8-5692B60AF8EC}"/>
              </a:ext>
            </a:extLst>
          </p:cNvPr>
          <p:cNvSpPr txBox="1"/>
          <p:nvPr/>
        </p:nvSpPr>
        <p:spPr>
          <a:xfrm>
            <a:off x="11861427" y="6403058"/>
            <a:ext cx="335758" cy="307777"/>
          </a:xfrm>
          <a:prstGeom prst="rect">
            <a:avLst/>
          </a:prstGeom>
          <a:noFill/>
        </p:spPr>
        <p:txBody>
          <a:bodyPr wrap="square" rtlCol="0">
            <a:spAutoFit/>
          </a:bodyPr>
          <a:lstStyle/>
          <a:p>
            <a:r>
              <a:rPr lang="en-US" sz="1400" dirty="0">
                <a:latin typeface="Unna" panose="02040503070705090203" pitchFamily="18" charset="77"/>
              </a:rPr>
              <a:t>1</a:t>
            </a:r>
          </a:p>
        </p:txBody>
      </p:sp>
    </p:spTree>
    <p:extLst>
      <p:ext uri="{BB962C8B-B14F-4D97-AF65-F5344CB8AC3E}">
        <p14:creationId xmlns:p14="http://schemas.microsoft.com/office/powerpoint/2010/main" val="2147631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icture containing water, nature, palm, plant&#10;&#10;Description automatically generated">
            <a:extLst>
              <a:ext uri="{FF2B5EF4-FFF2-40B4-BE49-F238E27FC236}">
                <a16:creationId xmlns:a16="http://schemas.microsoft.com/office/drawing/2014/main" id="{EFB6C733-62AC-CC9D-5BEC-E1DCC30CD426}"/>
              </a:ext>
            </a:extLst>
          </p:cNvPr>
          <p:cNvPicPr>
            <a:picLocks noChangeAspect="1"/>
          </p:cNvPicPr>
          <p:nvPr/>
        </p:nvPicPr>
        <p:blipFill rotWithShape="1">
          <a:blip r:embed="rId3"/>
          <a:srcRect l="-81" t="6409"/>
          <a:stretch/>
        </p:blipFill>
        <p:spPr>
          <a:xfrm>
            <a:off x="-57338" y="0"/>
            <a:ext cx="12296778" cy="6858000"/>
          </a:xfrm>
          <a:prstGeom prst="rect">
            <a:avLst/>
          </a:prstGeom>
        </p:spPr>
      </p:pic>
      <p:sp>
        <p:nvSpPr>
          <p:cNvPr id="2" name="Rectangle 1">
            <a:extLst>
              <a:ext uri="{FF2B5EF4-FFF2-40B4-BE49-F238E27FC236}">
                <a16:creationId xmlns:a16="http://schemas.microsoft.com/office/drawing/2014/main" id="{9D6D3A6E-9BC8-0A7A-502D-C076DCDF7D35}"/>
              </a:ext>
            </a:extLst>
          </p:cNvPr>
          <p:cNvSpPr/>
          <p:nvPr/>
        </p:nvSpPr>
        <p:spPr>
          <a:xfrm>
            <a:off x="-67122" y="6313"/>
            <a:ext cx="12286880" cy="6858000"/>
          </a:xfrm>
          <a:prstGeom prst="rect">
            <a:avLst/>
          </a:prstGeom>
          <a:solidFill>
            <a:schemeClr val="bg1">
              <a:alpha val="5593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40033"/>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5278F55-5564-2FA8-1B2B-6B3A187D1FD5}"/>
              </a:ext>
            </a:extLst>
          </p:cNvPr>
          <p:cNvSpPr txBox="1"/>
          <p:nvPr/>
        </p:nvSpPr>
        <p:spPr>
          <a:xfrm>
            <a:off x="6257923" y="514544"/>
            <a:ext cx="5328000" cy="3723648"/>
          </a:xfrm>
          <a:prstGeom prst="rect">
            <a:avLst/>
          </a:prstGeom>
          <a:noFill/>
        </p:spPr>
        <p:txBody>
          <a:bodyPr wrap="square" lIns="0" tIns="0" rIns="0" bIns="0">
            <a:spAutoFit/>
          </a:bodyPr>
          <a:lstStyle/>
          <a:p>
            <a:pPr>
              <a:lnSpc>
                <a:spcPct val="130000"/>
              </a:lnSpc>
              <a:spcAft>
                <a:spcPts val="1000"/>
              </a:spcAft>
            </a:pPr>
            <a:r>
              <a:rPr lang="en-US" sz="1200" dirty="0">
                <a:latin typeface="Montserrat Medium" pitchFamily="2" charset="77"/>
              </a:rPr>
              <a:t>This will also drive membership acquisition as Accor Plus membership will be embedded within the ALL member reservation journey from discovery to purchase and confirmation. </a:t>
            </a:r>
          </a:p>
          <a:p>
            <a:pPr>
              <a:lnSpc>
                <a:spcPct val="130000"/>
              </a:lnSpc>
              <a:spcAft>
                <a:spcPts val="1000"/>
              </a:spcAft>
            </a:pPr>
            <a:r>
              <a:rPr lang="en-US" sz="1200" dirty="0">
                <a:latin typeface="Montserrat Medium" pitchFamily="2" charset="77"/>
              </a:rPr>
              <a:t>All purchases of an Accor Plus membership will be </a:t>
            </a:r>
            <a:r>
              <a:rPr lang="en-US" sz="1200" dirty="0" err="1">
                <a:latin typeface="Montserrat Medium" pitchFamily="2" charset="77"/>
              </a:rPr>
              <a:t>funnelled</a:t>
            </a:r>
            <a:r>
              <a:rPr lang="en-US" sz="1200" dirty="0">
                <a:latin typeface="Montserrat Medium" pitchFamily="2" charset="77"/>
              </a:rPr>
              <a:t> through the Accor Plus digital platform with the customers preferred option to complete the transaction online or with human assistance.</a:t>
            </a:r>
          </a:p>
          <a:p>
            <a:pPr>
              <a:lnSpc>
                <a:spcPct val="130000"/>
              </a:lnSpc>
              <a:spcAft>
                <a:spcPts val="1000"/>
              </a:spcAft>
            </a:pPr>
            <a:r>
              <a:rPr lang="en-US" sz="1200" dirty="0">
                <a:latin typeface="Montserrat Medium" pitchFamily="2" charset="77"/>
              </a:rPr>
              <a:t>In-person purchases are enabled during a hotel stay via the digital Loyalty Plus Hotel Sales Portal, supported by </a:t>
            </a:r>
            <a:r>
              <a:rPr lang="en-US" sz="1200" dirty="0" err="1">
                <a:latin typeface="Montserrat Medium" pitchFamily="2" charset="77"/>
              </a:rPr>
              <a:t>incentivised</a:t>
            </a:r>
            <a:r>
              <a:rPr lang="en-US" sz="1200" dirty="0">
                <a:latin typeface="Montserrat Medium" pitchFamily="2" charset="77"/>
              </a:rPr>
              <a:t> hotel </a:t>
            </a:r>
            <a:r>
              <a:rPr lang="en-US" sz="1200" dirty="0" err="1">
                <a:latin typeface="Montserrat Medium" pitchFamily="2" charset="77"/>
              </a:rPr>
              <a:t>Heartists</a:t>
            </a:r>
            <a:r>
              <a:rPr lang="en-US" sz="1200" dirty="0">
                <a:latin typeface="Montserrat Medium" pitchFamily="2" charset="77"/>
              </a:rPr>
              <a:t>.</a:t>
            </a:r>
          </a:p>
          <a:p>
            <a:pPr>
              <a:lnSpc>
                <a:spcPct val="130000"/>
              </a:lnSpc>
              <a:spcAft>
                <a:spcPts val="1000"/>
              </a:spcAft>
            </a:pPr>
            <a:r>
              <a:rPr lang="en-US" sz="1200" dirty="0">
                <a:latin typeface="Montserrat Medium" pitchFamily="2" charset="77"/>
              </a:rPr>
              <a:t>Improvements in the member and acquisition journey will continue to be enhanced and </a:t>
            </a:r>
            <a:r>
              <a:rPr lang="en-US" sz="1200" dirty="0" err="1">
                <a:latin typeface="Montserrat Medium" pitchFamily="2" charset="77"/>
              </a:rPr>
              <a:t>optimised</a:t>
            </a:r>
            <a:r>
              <a:rPr lang="en-US" sz="1200" dirty="0">
                <a:latin typeface="Montserrat Medium" pitchFamily="2" charset="77"/>
              </a:rPr>
              <a:t> within the Accor Plus ecosystem prior to the full rebrand in 2024. Geographic expansion will take place in appropriate markets.</a:t>
            </a:r>
            <a:endParaRPr lang="en-AU" sz="1200" dirty="0">
              <a:latin typeface="Montserrat Medium" pitchFamily="2" charset="77"/>
            </a:endParaRPr>
          </a:p>
        </p:txBody>
      </p:sp>
      <p:sp>
        <p:nvSpPr>
          <p:cNvPr id="8" name="TextBox 7">
            <a:extLst>
              <a:ext uri="{FF2B5EF4-FFF2-40B4-BE49-F238E27FC236}">
                <a16:creationId xmlns:a16="http://schemas.microsoft.com/office/drawing/2014/main" id="{574BCB59-CFA5-6F5E-EE61-AAF619F01314}"/>
              </a:ext>
            </a:extLst>
          </p:cNvPr>
          <p:cNvSpPr txBox="1"/>
          <p:nvPr/>
        </p:nvSpPr>
        <p:spPr>
          <a:xfrm>
            <a:off x="550862" y="643685"/>
            <a:ext cx="5328000" cy="721480"/>
          </a:xfrm>
          <a:prstGeom prst="rect">
            <a:avLst/>
          </a:prstGeom>
          <a:noFill/>
        </p:spPr>
        <p:txBody>
          <a:bodyPr wrap="square" lIns="0" tIns="0" rIns="0" bIns="0">
            <a:spAutoFit/>
          </a:bodyPr>
          <a:lstStyle/>
          <a:p>
            <a:pPr>
              <a:lnSpc>
                <a:spcPct val="90000"/>
              </a:lnSpc>
            </a:pPr>
            <a:r>
              <a:rPr lang="en-AU" sz="1400" b="1" dirty="0">
                <a:latin typeface="Montserrat SemiBold" pitchFamily="2" charset="77"/>
              </a:rPr>
              <a:t>THE PLAN</a:t>
            </a:r>
          </a:p>
          <a:p>
            <a:pPr>
              <a:lnSpc>
                <a:spcPct val="90000"/>
              </a:lnSpc>
            </a:pPr>
            <a:r>
              <a:rPr lang="en-AU" sz="3800" dirty="0">
                <a:latin typeface="Unna" panose="02040503070705020203" pitchFamily="18" charset="0"/>
              </a:rPr>
              <a:t>Becoming ‘</a:t>
            </a:r>
            <a:r>
              <a:rPr lang="en-AU" sz="3800" dirty="0">
                <a:latin typeface="Montserrat SemiBold" pitchFamily="2" charset="77"/>
              </a:rPr>
              <a:t>ALL</a:t>
            </a:r>
            <a:r>
              <a:rPr lang="en-AU" sz="3800" b="1" dirty="0">
                <a:latin typeface="Montserrat SemiBold" pitchFamily="2" charset="77"/>
              </a:rPr>
              <a:t> </a:t>
            </a:r>
            <a:r>
              <a:rPr lang="en-AU" sz="3800" dirty="0" err="1">
                <a:latin typeface="Unna" panose="02040503070705090203" pitchFamily="18" charset="77"/>
              </a:rPr>
              <a:t>Plus’</a:t>
            </a:r>
            <a:endParaRPr lang="en-AU" sz="3800" dirty="0">
              <a:latin typeface="Unna" panose="02040503070705090203" pitchFamily="18" charset="77"/>
            </a:endParaRPr>
          </a:p>
        </p:txBody>
      </p:sp>
      <p:sp>
        <p:nvSpPr>
          <p:cNvPr id="32" name="Rectangle 31">
            <a:extLst>
              <a:ext uri="{FF2B5EF4-FFF2-40B4-BE49-F238E27FC236}">
                <a16:creationId xmlns:a16="http://schemas.microsoft.com/office/drawing/2014/main" id="{0C316CED-655F-F7EB-0663-1E74A687C826}"/>
              </a:ext>
            </a:extLst>
          </p:cNvPr>
          <p:cNvSpPr/>
          <p:nvPr/>
        </p:nvSpPr>
        <p:spPr>
          <a:xfrm>
            <a:off x="550862" y="4510341"/>
            <a:ext cx="5400000" cy="1509167"/>
          </a:xfrm>
          <a:prstGeom prst="rect">
            <a:avLst/>
          </a:prstGeom>
          <a:solidFill>
            <a:srgbClr val="D7E1E9"/>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 rIns="216000" bIns="72000" rtlCol="0" anchor="t" anchorCtr="0"/>
          <a:lstStyle/>
          <a:p>
            <a:pPr algn="ctr">
              <a:spcAft>
                <a:spcPts val="200"/>
              </a:spcAft>
            </a:pPr>
            <a:endParaRPr lang="en-US" cap="all" dirty="0">
              <a:solidFill>
                <a:srgbClr val="040131"/>
              </a:solidFill>
              <a:latin typeface="Unna" panose="02040503070705090203" pitchFamily="18" charset="77"/>
              <a:sym typeface="Georgia"/>
            </a:endParaRPr>
          </a:p>
          <a:p>
            <a:pPr algn="ctr"/>
            <a:endParaRPr lang="en-US" sz="1000" dirty="0">
              <a:solidFill>
                <a:schemeClr val="tx1"/>
              </a:solidFill>
              <a:effectLst/>
              <a:latin typeface="Montserrat" pitchFamily="2" charset="77"/>
            </a:endParaRPr>
          </a:p>
          <a:p>
            <a:pPr algn="ctr"/>
            <a:endParaRPr lang="en-US" sz="1200" dirty="0">
              <a:solidFill>
                <a:schemeClr val="tx1"/>
              </a:solidFill>
              <a:latin typeface="Montserrat" pitchFamily="2" charset="77"/>
            </a:endParaRPr>
          </a:p>
          <a:p>
            <a:pPr algn="ctr"/>
            <a:r>
              <a:rPr lang="en-US" sz="1200" dirty="0">
                <a:solidFill>
                  <a:schemeClr val="tx1"/>
                </a:solidFill>
                <a:effectLst/>
                <a:latin typeface="Montserrat Light" pitchFamily="2" charset="77"/>
              </a:rPr>
              <a:t>Promotion of Accor Plus membership purchase within the reservation journey(s). Sustained sales through the Loyalty Plus Hotel Sales channel. Expansion to at least one additional geographic market. </a:t>
            </a:r>
          </a:p>
          <a:p>
            <a:pPr algn="ctr"/>
            <a:endParaRPr lang="en-US" sz="1000" dirty="0">
              <a:solidFill>
                <a:schemeClr val="tx1"/>
              </a:solidFill>
              <a:effectLst/>
              <a:latin typeface="Montserrat" pitchFamily="2" charset="77"/>
            </a:endParaRPr>
          </a:p>
        </p:txBody>
      </p:sp>
      <p:sp>
        <p:nvSpPr>
          <p:cNvPr id="33" name="Rectangle 32">
            <a:extLst>
              <a:ext uri="{FF2B5EF4-FFF2-40B4-BE49-F238E27FC236}">
                <a16:creationId xmlns:a16="http://schemas.microsoft.com/office/drawing/2014/main" id="{834CF8E2-6AF9-E804-2CAB-F9C73C832C1E}"/>
              </a:ext>
            </a:extLst>
          </p:cNvPr>
          <p:cNvSpPr/>
          <p:nvPr/>
        </p:nvSpPr>
        <p:spPr>
          <a:xfrm>
            <a:off x="559255" y="4478654"/>
            <a:ext cx="5391607" cy="498981"/>
          </a:xfrm>
          <a:prstGeom prst="rect">
            <a:avLst/>
          </a:prstGeom>
          <a:solidFill>
            <a:srgbClr val="05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SemiBold" pitchFamily="2" charset="77"/>
              </a:rPr>
              <a:t>MVP</a:t>
            </a:r>
          </a:p>
        </p:txBody>
      </p:sp>
      <p:sp>
        <p:nvSpPr>
          <p:cNvPr id="34" name="Rectangle 33">
            <a:extLst>
              <a:ext uri="{FF2B5EF4-FFF2-40B4-BE49-F238E27FC236}">
                <a16:creationId xmlns:a16="http://schemas.microsoft.com/office/drawing/2014/main" id="{12D607FE-185D-434F-330B-D19A1C6CCB41}"/>
              </a:ext>
            </a:extLst>
          </p:cNvPr>
          <p:cNvSpPr/>
          <p:nvPr/>
        </p:nvSpPr>
        <p:spPr>
          <a:xfrm>
            <a:off x="6257923" y="4510341"/>
            <a:ext cx="5391607" cy="1509167"/>
          </a:xfrm>
          <a:prstGeom prst="rect">
            <a:avLst/>
          </a:prstGeom>
          <a:solidFill>
            <a:srgbClr val="D7E1E9"/>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 rIns="216000" bIns="72000" rtlCol="0" anchor="t" anchorCtr="0"/>
          <a:lstStyle/>
          <a:p>
            <a:pPr algn="ctr">
              <a:spcAft>
                <a:spcPts val="200"/>
              </a:spcAft>
            </a:pPr>
            <a:endParaRPr lang="en-US" cap="all" dirty="0">
              <a:solidFill>
                <a:srgbClr val="040131"/>
              </a:solidFill>
              <a:latin typeface="Unna" panose="02040503070705090203" pitchFamily="18" charset="77"/>
              <a:sym typeface="Georgia"/>
            </a:endParaRPr>
          </a:p>
          <a:p>
            <a:pPr algn="ctr">
              <a:spcAft>
                <a:spcPts val="200"/>
              </a:spcAft>
            </a:pPr>
            <a:endParaRPr lang="en-US" cap="all" dirty="0">
              <a:solidFill>
                <a:srgbClr val="040131"/>
              </a:solidFill>
              <a:latin typeface="Unna" panose="02040503070705090203" pitchFamily="18" charset="77"/>
              <a:sym typeface="Georgia"/>
            </a:endParaRPr>
          </a:p>
          <a:p>
            <a:pPr algn="ctr"/>
            <a:r>
              <a:rPr lang="en-US" sz="1200" dirty="0">
                <a:solidFill>
                  <a:schemeClr val="tx1"/>
                </a:solidFill>
                <a:effectLst/>
                <a:latin typeface="Montserrat Light" pitchFamily="2" charset="77"/>
              </a:rPr>
              <a:t>Rebranded. Equal recognition of Accor Plus alongside other ALL paid memberships at a global level. Leading ALL paid membership in relevant markets. </a:t>
            </a:r>
            <a:endParaRPr lang="en-US" sz="1000" dirty="0">
              <a:solidFill>
                <a:schemeClr val="tx1"/>
              </a:solidFill>
              <a:latin typeface="Montserrat Light" pitchFamily="2" charset="77"/>
            </a:endParaRPr>
          </a:p>
        </p:txBody>
      </p:sp>
      <p:sp>
        <p:nvSpPr>
          <p:cNvPr id="35" name="Rectangle 34">
            <a:extLst>
              <a:ext uri="{FF2B5EF4-FFF2-40B4-BE49-F238E27FC236}">
                <a16:creationId xmlns:a16="http://schemas.microsoft.com/office/drawing/2014/main" id="{9B899FB2-D22F-D394-419B-98CA9EC33D2B}"/>
              </a:ext>
            </a:extLst>
          </p:cNvPr>
          <p:cNvSpPr/>
          <p:nvPr/>
        </p:nvSpPr>
        <p:spPr>
          <a:xfrm>
            <a:off x="6241136" y="4478654"/>
            <a:ext cx="5408394" cy="498981"/>
          </a:xfrm>
          <a:prstGeom prst="rect">
            <a:avLst/>
          </a:prstGeom>
          <a:solidFill>
            <a:srgbClr val="05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SemiBold" pitchFamily="2" charset="77"/>
              </a:rPr>
              <a:t>FULL SCOPE</a:t>
            </a:r>
          </a:p>
        </p:txBody>
      </p:sp>
      <p:sp>
        <p:nvSpPr>
          <p:cNvPr id="24" name="TextBox 23">
            <a:extLst>
              <a:ext uri="{FF2B5EF4-FFF2-40B4-BE49-F238E27FC236}">
                <a16:creationId xmlns:a16="http://schemas.microsoft.com/office/drawing/2014/main" id="{7C53EB36-312D-409C-E5BA-4BDDDDB62D56}"/>
              </a:ext>
            </a:extLst>
          </p:cNvPr>
          <p:cNvSpPr txBox="1"/>
          <p:nvPr/>
        </p:nvSpPr>
        <p:spPr>
          <a:xfrm>
            <a:off x="695024" y="1760053"/>
            <a:ext cx="5111675" cy="2323713"/>
          </a:xfrm>
          <a:prstGeom prst="rect">
            <a:avLst/>
          </a:prstGeom>
          <a:noFill/>
          <a:effectLst>
            <a:outerShdw blurRad="101600" dir="5400000" algn="t" rotWithShape="0">
              <a:srgbClr val="040131">
                <a:alpha val="30000"/>
              </a:srgbClr>
            </a:outerShdw>
          </a:effectLst>
        </p:spPr>
        <p:txBody>
          <a:bodyPr wrap="square" lIns="0" tIns="0" rIns="0" bIns="0" numCol="1" spcCol="540000" rtlCol="0">
            <a:spAutoFit/>
          </a:bodyPr>
          <a:lstStyle/>
          <a:p>
            <a:pPr algn="ctr">
              <a:spcAft>
                <a:spcPts val="1000"/>
              </a:spcAft>
            </a:pPr>
            <a:r>
              <a:rPr lang="en-US" sz="2800" dirty="0">
                <a:latin typeface="Unna" panose="02040503070705090203" pitchFamily="18" charset="77"/>
              </a:rPr>
              <a:t>Becoming “all plus” means</a:t>
            </a:r>
          </a:p>
          <a:p>
            <a:pPr algn="ctr">
              <a:spcAft>
                <a:spcPts val="1000"/>
              </a:spcAft>
            </a:pPr>
            <a:r>
              <a:rPr lang="en-US" sz="2800" dirty="0">
                <a:latin typeface="Unna" panose="02040503070705090203" pitchFamily="18" charset="77"/>
              </a:rPr>
              <a:t>Accor Plus is embedded in  </a:t>
            </a:r>
          </a:p>
          <a:p>
            <a:pPr algn="ctr">
              <a:spcAft>
                <a:spcPts val="1000"/>
              </a:spcAft>
            </a:pPr>
            <a:r>
              <a:rPr lang="en-US" sz="2800" dirty="0">
                <a:latin typeface="Unna" panose="02040503070705090203" pitchFamily="18" charset="77"/>
              </a:rPr>
              <a:t>all parts of the customer journey </a:t>
            </a:r>
          </a:p>
          <a:p>
            <a:pPr algn="ctr">
              <a:spcAft>
                <a:spcPts val="1000"/>
              </a:spcAft>
            </a:pPr>
            <a:r>
              <a:rPr lang="en-US" sz="1400" dirty="0">
                <a:latin typeface="Montserrat Medium" pitchFamily="2" charset="77"/>
              </a:rPr>
              <a:t>ACROSS ALL CHANNELS WITHING THE “ALL” LIVE LIMITLESS ECOSYSTEM. TO OPTIMISE THE ACCOR PLUS MEMBER RECOGNITION AND EXPERIENCE. </a:t>
            </a:r>
          </a:p>
        </p:txBody>
      </p:sp>
      <p:cxnSp>
        <p:nvCxnSpPr>
          <p:cNvPr id="11" name="Google Shape;121;p11">
            <a:extLst>
              <a:ext uri="{FF2B5EF4-FFF2-40B4-BE49-F238E27FC236}">
                <a16:creationId xmlns:a16="http://schemas.microsoft.com/office/drawing/2014/main" id="{E11B6E55-0A79-3501-8315-9132B3C71D20}"/>
              </a:ext>
            </a:extLst>
          </p:cNvPr>
          <p:cNvCxnSpPr>
            <a:cxnSpLocks/>
          </p:cNvCxnSpPr>
          <p:nvPr/>
        </p:nvCxnSpPr>
        <p:spPr>
          <a:xfrm>
            <a:off x="2279776" y="6563807"/>
            <a:ext cx="9607424" cy="0"/>
          </a:xfrm>
          <a:prstGeom prst="straightConnector1">
            <a:avLst/>
          </a:prstGeom>
          <a:noFill/>
          <a:ln w="9525" cap="flat" cmpd="sng">
            <a:solidFill>
              <a:srgbClr val="030F50"/>
            </a:solidFill>
            <a:prstDash val="solid"/>
            <a:miter lim="800000"/>
            <a:headEnd type="none" w="sm" len="sm"/>
            <a:tailEnd type="none" w="sm" len="sm"/>
          </a:ln>
        </p:spPr>
      </p:cxnSp>
      <p:sp>
        <p:nvSpPr>
          <p:cNvPr id="12" name="TextBox 11">
            <a:extLst>
              <a:ext uri="{FF2B5EF4-FFF2-40B4-BE49-F238E27FC236}">
                <a16:creationId xmlns:a16="http://schemas.microsoft.com/office/drawing/2014/main" id="{AB56FCD8-7AA4-5019-107F-79DF41C64E38}"/>
              </a:ext>
            </a:extLst>
          </p:cNvPr>
          <p:cNvSpPr txBox="1"/>
          <p:nvPr/>
        </p:nvSpPr>
        <p:spPr>
          <a:xfrm>
            <a:off x="8646995" y="6106991"/>
            <a:ext cx="3214432" cy="338554"/>
          </a:xfrm>
          <a:prstGeom prst="rect">
            <a:avLst/>
          </a:prstGeom>
          <a:noFill/>
        </p:spPr>
        <p:txBody>
          <a:bodyPr wrap="square">
            <a:spAutoFit/>
          </a:bodyPr>
          <a:lstStyle/>
          <a:p>
            <a:pPr marL="0" indent="0" algn="r">
              <a:buNone/>
            </a:pPr>
            <a:r>
              <a:rPr lang="en-US" sz="1000" b="1" dirty="0">
                <a:solidFill>
                  <a:srgbClr val="030F50"/>
                </a:solidFill>
                <a:effectLst/>
                <a:latin typeface="Montserrat SemiBold" pitchFamily="2" charset="77"/>
              </a:rPr>
              <a:t>LEAD BY:  </a:t>
            </a:r>
            <a:r>
              <a:rPr lang="en-US" sz="1600" dirty="0">
                <a:solidFill>
                  <a:srgbClr val="030F50"/>
                </a:solidFill>
                <a:effectLst/>
                <a:latin typeface="Unna" panose="02040503070705090203" pitchFamily="18" charset="77"/>
              </a:rPr>
              <a:t>Paul and Sonya</a:t>
            </a:r>
            <a:endParaRPr lang="en-US" dirty="0">
              <a:solidFill>
                <a:srgbClr val="030F50"/>
              </a:solidFill>
              <a:effectLst/>
              <a:latin typeface="Unna" panose="02040503070705090203" pitchFamily="18" charset="77"/>
            </a:endParaRPr>
          </a:p>
        </p:txBody>
      </p:sp>
      <p:pic>
        <p:nvPicPr>
          <p:cNvPr id="13" name="Picture 2" descr="A close up of a logo&#10;&#10;Description automatically generated">
            <a:extLst>
              <a:ext uri="{FF2B5EF4-FFF2-40B4-BE49-F238E27FC236}">
                <a16:creationId xmlns:a16="http://schemas.microsoft.com/office/drawing/2014/main" id="{4215EEED-7382-E5DA-FE94-91D55D7C8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97" y="6403058"/>
            <a:ext cx="1895583" cy="3214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C86721-0D6B-0346-91F1-D221670550A7}"/>
              </a:ext>
            </a:extLst>
          </p:cNvPr>
          <p:cNvSpPr txBox="1"/>
          <p:nvPr/>
        </p:nvSpPr>
        <p:spPr>
          <a:xfrm>
            <a:off x="11861427" y="6403058"/>
            <a:ext cx="335758" cy="307777"/>
          </a:xfrm>
          <a:prstGeom prst="rect">
            <a:avLst/>
          </a:prstGeom>
          <a:noFill/>
        </p:spPr>
        <p:txBody>
          <a:bodyPr wrap="square" rtlCol="0">
            <a:spAutoFit/>
          </a:bodyPr>
          <a:lstStyle/>
          <a:p>
            <a:r>
              <a:rPr lang="en-US" sz="1400" dirty="0">
                <a:latin typeface="Unna" panose="02040503070705090203" pitchFamily="18" charset="77"/>
              </a:rPr>
              <a:t>2</a:t>
            </a:r>
          </a:p>
        </p:txBody>
      </p:sp>
    </p:spTree>
    <p:extLst>
      <p:ext uri="{BB962C8B-B14F-4D97-AF65-F5344CB8AC3E}">
        <p14:creationId xmlns:p14="http://schemas.microsoft.com/office/powerpoint/2010/main" val="2330360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person, person, drinking, dessert&#10;&#10;Description automatically generated">
            <a:extLst>
              <a:ext uri="{FF2B5EF4-FFF2-40B4-BE49-F238E27FC236}">
                <a16:creationId xmlns:a16="http://schemas.microsoft.com/office/drawing/2014/main" id="{5B180C02-CCD3-502A-749C-E1FF45E9626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2000"/>
                    </a14:imgEffect>
                  </a14:imgLayer>
                </a14:imgProps>
              </a:ext>
              <a:ext uri="{28A0092B-C50C-407E-A947-70E740481C1C}">
                <a14:useLocalDpi xmlns:a14="http://schemas.microsoft.com/office/drawing/2010/main" val="0"/>
              </a:ext>
            </a:extLst>
          </a:blip>
          <a:srcRect l="30840" t="10844" r="40326"/>
          <a:stretch/>
        </p:blipFill>
        <p:spPr>
          <a:xfrm>
            <a:off x="0" y="0"/>
            <a:ext cx="3324140" cy="6858000"/>
          </a:xfrm>
          <a:prstGeom prst="rect">
            <a:avLst/>
          </a:prstGeom>
        </p:spPr>
      </p:pic>
      <p:sp>
        <p:nvSpPr>
          <p:cNvPr id="9" name="TextBox 8">
            <a:extLst>
              <a:ext uri="{FF2B5EF4-FFF2-40B4-BE49-F238E27FC236}">
                <a16:creationId xmlns:a16="http://schemas.microsoft.com/office/drawing/2014/main" id="{51B86F05-946F-99B1-CB49-09A50EA47B42}"/>
              </a:ext>
            </a:extLst>
          </p:cNvPr>
          <p:cNvSpPr txBox="1"/>
          <p:nvPr/>
        </p:nvSpPr>
        <p:spPr>
          <a:xfrm>
            <a:off x="3660913" y="2583999"/>
            <a:ext cx="4870171" cy="3819059"/>
          </a:xfrm>
          <a:prstGeom prst="rect">
            <a:avLst/>
          </a:prstGeom>
          <a:noFill/>
        </p:spPr>
        <p:txBody>
          <a:bodyPr wrap="square" lIns="0" tIns="0" rIns="0" bIns="0" rtlCol="0">
            <a:spAutoFit/>
          </a:bodyPr>
          <a:lstStyle/>
          <a:p>
            <a:pPr>
              <a:lnSpc>
                <a:spcPct val="130000"/>
              </a:lnSpc>
            </a:pPr>
            <a:r>
              <a:rPr lang="en-US" sz="1200" dirty="0">
                <a:latin typeface="Montserrat Medium" pitchFamily="2" charset="77"/>
              </a:rPr>
              <a:t>Regardless of which channel the purchase was made through, whether assisted or not, the payment must be a low-effort, frictionless and trusted experience with options appropriate to the market (e.g. digital wallets etc.). Similarly, the fulfilment of the membership must be equally seamless, whether in digital or physical form. </a:t>
            </a:r>
          </a:p>
          <a:p>
            <a:pPr>
              <a:lnSpc>
                <a:spcPct val="130000"/>
              </a:lnSpc>
            </a:pPr>
            <a:endParaRPr lang="en-US" sz="1200" dirty="0">
              <a:latin typeface="Montserrat Medium" pitchFamily="2" charset="77"/>
            </a:endParaRPr>
          </a:p>
          <a:p>
            <a:pPr>
              <a:lnSpc>
                <a:spcPct val="130000"/>
              </a:lnSpc>
            </a:pPr>
            <a:r>
              <a:rPr lang="en-US" sz="1200" dirty="0">
                <a:latin typeface="Montserrat Medium" pitchFamily="2" charset="77"/>
              </a:rPr>
              <a:t>Auto-renew enables members to supply their payment details (which will be stored by a third party) to Accor Plus so they can be auto renewed each year. This requires changes to terms and conditions and is dependent on local laws and regulations. Having achieved this in the Pacific, the function should be rolled out to other regions as completely as possible. Going forward, ‘Early Renewal’ incentives will be replaced with incentives for members to stay opted-in to the auto renew journey via a discounted membership rate.</a:t>
            </a:r>
            <a:endParaRPr lang="en-US" sz="1100" dirty="0">
              <a:latin typeface="Montserrat Medium" pitchFamily="2" charset="77"/>
            </a:endParaRPr>
          </a:p>
        </p:txBody>
      </p:sp>
      <p:sp>
        <p:nvSpPr>
          <p:cNvPr id="6" name="Rectangle 5">
            <a:extLst>
              <a:ext uri="{FF2B5EF4-FFF2-40B4-BE49-F238E27FC236}">
                <a16:creationId xmlns:a16="http://schemas.microsoft.com/office/drawing/2014/main" id="{02AD4376-A739-E262-E6B0-F97C761D6CFF}"/>
              </a:ext>
            </a:extLst>
          </p:cNvPr>
          <p:cNvSpPr/>
          <p:nvPr/>
        </p:nvSpPr>
        <p:spPr>
          <a:xfrm>
            <a:off x="8867859" y="0"/>
            <a:ext cx="3324141" cy="6858000"/>
          </a:xfrm>
          <a:prstGeom prst="rect">
            <a:avLst/>
          </a:prstGeom>
          <a:solidFill>
            <a:srgbClr val="04003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01168" rIns="457200" bIns="274320" rtlCol="0" anchor="t" anchorCtr="0"/>
          <a:lstStyle/>
          <a:p>
            <a:pPr>
              <a:spcBef>
                <a:spcPts val="600"/>
              </a:spcBef>
            </a:pPr>
            <a:r>
              <a:rPr lang="en-US" dirty="0">
                <a:solidFill>
                  <a:schemeClr val="bg1"/>
                </a:solidFill>
                <a:latin typeface="Montserrat SemiBold" panose="00000700000000000000" pitchFamily="2" charset="0"/>
              </a:rPr>
              <a:t>MVP</a:t>
            </a:r>
            <a:endParaRPr lang="en-US" sz="6600" dirty="0">
              <a:solidFill>
                <a:schemeClr val="bg1"/>
              </a:solidFill>
              <a:latin typeface="Montserrat SemiBold" panose="00000700000000000000" pitchFamily="2" charset="0"/>
            </a:endParaRPr>
          </a:p>
          <a:p>
            <a:pPr>
              <a:spcAft>
                <a:spcPts val="400"/>
              </a:spcAft>
            </a:pPr>
            <a:r>
              <a:rPr lang="en-US" sz="1100" dirty="0">
                <a:solidFill>
                  <a:schemeClr val="bg1"/>
                </a:solidFill>
                <a:latin typeface="Montserrat SemiBold" panose="00000700000000000000" pitchFamily="2" charset="0"/>
              </a:rPr>
              <a:t>_____________________</a:t>
            </a:r>
            <a:endParaRPr lang="en-US" dirty="0">
              <a:solidFill>
                <a:schemeClr val="bg1"/>
              </a:solidFill>
              <a:latin typeface="Montserrat SemiBold" panose="00000700000000000000" pitchFamily="2" charset="0"/>
            </a:endParaRPr>
          </a:p>
          <a:p>
            <a:pPr marL="171450" indent="-171450">
              <a:lnSpc>
                <a:spcPct val="130000"/>
              </a:lnSpc>
              <a:buSzPct val="80000"/>
              <a:buFont typeface="Arial" panose="020B0604020202020204" pitchFamily="34" charset="0"/>
              <a:buChar char="•"/>
            </a:pPr>
            <a:r>
              <a:rPr lang="en-US" sz="1400" dirty="0">
                <a:solidFill>
                  <a:srgbClr val="D2EFF3"/>
                </a:solidFill>
                <a:latin typeface="Unna" panose="02040503070705090203" pitchFamily="18" charset="77"/>
              </a:rPr>
              <a:t>99.99% </a:t>
            </a:r>
            <a:r>
              <a:rPr lang="en-US" sz="1000" dirty="0">
                <a:solidFill>
                  <a:srgbClr val="D2EFF3"/>
                </a:solidFill>
                <a:latin typeface="Montserrat Light" pitchFamily="2" charset="77"/>
              </a:rPr>
              <a:t>Successful payment processing (excluding customer or loyalty errors). </a:t>
            </a:r>
          </a:p>
          <a:p>
            <a:pPr marL="171450" indent="-171450">
              <a:lnSpc>
                <a:spcPct val="130000"/>
              </a:lnSpc>
              <a:buFont typeface="Arial" panose="020B0604020202020204" pitchFamily="34" charset="0"/>
              <a:buChar char="•"/>
            </a:pPr>
            <a:r>
              <a:rPr lang="en-US" sz="1000" dirty="0">
                <a:solidFill>
                  <a:srgbClr val="D2EFF3"/>
                </a:solidFill>
                <a:latin typeface="Montserrat Light" pitchFamily="2" charset="77"/>
              </a:rPr>
              <a:t>Allow members to purchase using a simple shopping cart - including purchase with points (not part-pay). Members can choose whether to receive a physical card where provided for. </a:t>
            </a:r>
          </a:p>
          <a:p>
            <a:pPr marL="171450" indent="-171450">
              <a:lnSpc>
                <a:spcPct val="130000"/>
              </a:lnSpc>
              <a:buFont typeface="Arial" panose="020B0604020202020204" pitchFamily="34" charset="0"/>
              <a:buChar char="•"/>
            </a:pPr>
            <a:r>
              <a:rPr lang="en-US" sz="1000" dirty="0">
                <a:solidFill>
                  <a:srgbClr val="D2EFF3"/>
                </a:solidFill>
                <a:latin typeface="Montserrat Light" pitchFamily="2" charset="77"/>
              </a:rPr>
              <a:t>Auto-renew is enabled in all markets, for appropriate segments/products.</a:t>
            </a:r>
            <a:endParaRPr lang="en-US" sz="1000" dirty="0">
              <a:solidFill>
                <a:srgbClr val="D2EFF3"/>
              </a:solidFill>
              <a:effectLst/>
              <a:latin typeface="Montserrat Light" pitchFamily="2" charset="77"/>
            </a:endParaRPr>
          </a:p>
          <a:p>
            <a:pPr>
              <a:lnSpc>
                <a:spcPct val="130000"/>
              </a:lnSpc>
            </a:pPr>
            <a:endParaRPr lang="en-US" sz="1050" dirty="0">
              <a:effectLst/>
              <a:latin typeface="Montserrat" pitchFamily="2" charset="77"/>
            </a:endParaRPr>
          </a:p>
          <a:p>
            <a:pPr lvl="0">
              <a:lnSpc>
                <a:spcPct val="130000"/>
              </a:lnSpc>
              <a:buSzPts val="1200"/>
            </a:pPr>
            <a:endParaRPr lang="en-US" sz="1050" dirty="0">
              <a:solidFill>
                <a:schemeClr val="bg1"/>
              </a:solidFill>
              <a:latin typeface="Montserrat Light" panose="00000400000000000000" pitchFamily="50" charset="0"/>
              <a:ea typeface="Georgia"/>
              <a:cs typeface="Georgia"/>
              <a:sym typeface="Georgia"/>
            </a:endParaRPr>
          </a:p>
        </p:txBody>
      </p:sp>
      <p:sp>
        <p:nvSpPr>
          <p:cNvPr id="14" name="TextBox 13">
            <a:extLst>
              <a:ext uri="{FF2B5EF4-FFF2-40B4-BE49-F238E27FC236}">
                <a16:creationId xmlns:a16="http://schemas.microsoft.com/office/drawing/2014/main" id="{3B1C9138-7074-73EB-CD96-F4E5551B077A}"/>
              </a:ext>
            </a:extLst>
          </p:cNvPr>
          <p:cNvSpPr txBox="1"/>
          <p:nvPr/>
        </p:nvSpPr>
        <p:spPr>
          <a:xfrm>
            <a:off x="206755" y="5069367"/>
            <a:ext cx="3117385" cy="1163395"/>
          </a:xfrm>
          <a:prstGeom prst="rect">
            <a:avLst/>
          </a:prstGeom>
          <a:noFill/>
        </p:spPr>
        <p:txBody>
          <a:bodyPr wrap="square" lIns="0" tIns="0" rIns="0" bIns="0">
            <a:spAutoFit/>
          </a:bodyPr>
          <a:lstStyle/>
          <a:p>
            <a:pPr>
              <a:lnSpc>
                <a:spcPct val="90000"/>
              </a:lnSpc>
            </a:pPr>
            <a:r>
              <a:rPr lang="en-AU" sz="1400" b="1" dirty="0">
                <a:solidFill>
                  <a:schemeClr val="bg1"/>
                </a:solidFill>
                <a:latin typeface="Montserrat SemiBold" pitchFamily="2" charset="77"/>
              </a:rPr>
              <a:t>THE PLAN</a:t>
            </a:r>
          </a:p>
          <a:p>
            <a:pPr>
              <a:lnSpc>
                <a:spcPct val="90000"/>
              </a:lnSpc>
            </a:pPr>
            <a:r>
              <a:rPr lang="en-AU" sz="3800" dirty="0">
                <a:solidFill>
                  <a:schemeClr val="bg1"/>
                </a:solidFill>
                <a:latin typeface="Unna" panose="02040503070705020203" pitchFamily="18" charset="0"/>
              </a:rPr>
              <a:t>Payments </a:t>
            </a:r>
            <a:r>
              <a:rPr lang="en-AU" sz="1400" b="1" dirty="0">
                <a:solidFill>
                  <a:schemeClr val="bg1"/>
                </a:solidFill>
                <a:latin typeface="Montserrat SemiBold" pitchFamily="2" charset="77"/>
              </a:rPr>
              <a:t>AND</a:t>
            </a:r>
            <a:r>
              <a:rPr lang="en-AU" sz="3800" dirty="0">
                <a:solidFill>
                  <a:schemeClr val="bg1"/>
                </a:solidFill>
                <a:latin typeface="Unna" panose="02040503070705020203" pitchFamily="18" charset="0"/>
              </a:rPr>
              <a:t> </a:t>
            </a:r>
          </a:p>
          <a:p>
            <a:pPr>
              <a:lnSpc>
                <a:spcPct val="90000"/>
              </a:lnSpc>
            </a:pPr>
            <a:r>
              <a:rPr lang="en-AU" sz="3200" dirty="0">
                <a:solidFill>
                  <a:schemeClr val="bg1"/>
                </a:solidFill>
                <a:latin typeface="Montserrat SemiBold" panose="00000700000000000000" pitchFamily="2" charset="0"/>
              </a:rPr>
              <a:t>FULFILMENT</a:t>
            </a:r>
          </a:p>
        </p:txBody>
      </p:sp>
      <p:sp>
        <p:nvSpPr>
          <p:cNvPr id="17" name="TextBox 16">
            <a:extLst>
              <a:ext uri="{FF2B5EF4-FFF2-40B4-BE49-F238E27FC236}">
                <a16:creationId xmlns:a16="http://schemas.microsoft.com/office/drawing/2014/main" id="{1B193DA6-FE38-AD8C-0B78-434D5294F157}"/>
              </a:ext>
            </a:extLst>
          </p:cNvPr>
          <p:cNvSpPr txBox="1"/>
          <p:nvPr/>
        </p:nvSpPr>
        <p:spPr>
          <a:xfrm>
            <a:off x="9142993" y="3109761"/>
            <a:ext cx="2646930" cy="3045449"/>
          </a:xfrm>
          <a:prstGeom prst="rect">
            <a:avLst/>
          </a:prstGeom>
          <a:noFill/>
        </p:spPr>
        <p:txBody>
          <a:bodyPr wrap="square">
            <a:spAutoFit/>
          </a:bodyPr>
          <a:lstStyle/>
          <a:p>
            <a:pPr marL="0" marR="0" lvl="0" indent="0" algn="l" defTabSz="914400" rtl="0" eaLnBrk="1" fontAlgn="auto" latinLnBrk="0" hangingPunct="1">
              <a:lnSpc>
                <a:spcPct val="100000"/>
              </a:lnSpc>
              <a:spcBef>
                <a:spcPts val="2000"/>
              </a:spcBef>
              <a:spcAft>
                <a:spcPts val="0"/>
              </a:spcAft>
              <a:buClrTx/>
              <a:buSzTx/>
              <a:buFontTx/>
              <a:buNone/>
              <a:tabLst/>
              <a:defRPr/>
            </a:pPr>
            <a:r>
              <a:rPr kumimoji="0" lang="en-US" b="0" u="none" strike="noStrike" kern="1200" cap="none" spc="0" normalizeH="0" baseline="0" noProof="0" dirty="0">
                <a:ln>
                  <a:noFill/>
                </a:ln>
                <a:solidFill>
                  <a:schemeClr val="bg1"/>
                </a:solidFill>
                <a:effectLst/>
                <a:uLnTx/>
                <a:uFillTx/>
                <a:latin typeface="Montserrat SemiBold" panose="00000700000000000000" pitchFamily="2" charset="0"/>
              </a:rPr>
              <a:t>FULL SCOPE</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Montserrat SemiBold" panose="00000700000000000000" pitchFamily="2" charset="0"/>
              </a:rPr>
              <a:t>______________________</a:t>
            </a:r>
            <a:endParaRPr lang="en-US" sz="1100" dirty="0">
              <a:solidFill>
                <a:schemeClr val="bg1"/>
              </a:solidFill>
              <a:latin typeface="Montserrat SemiBold" panose="00000700000000000000" pitchFamily="2" charset="0"/>
            </a:endParaRPr>
          </a:p>
          <a:p>
            <a:pPr marL="171450" indent="-171450">
              <a:lnSpc>
                <a:spcPct val="130000"/>
              </a:lnSpc>
              <a:buSzPct val="80000"/>
              <a:buFont typeface="Arial" panose="020B0604020202020204" pitchFamily="34" charset="0"/>
              <a:buChar char="•"/>
            </a:pPr>
            <a:r>
              <a:rPr lang="en-US" sz="1400" dirty="0">
                <a:solidFill>
                  <a:srgbClr val="D2EFF3"/>
                </a:solidFill>
                <a:latin typeface="Unna" panose="02040503070705090203" pitchFamily="18" charset="77"/>
              </a:rPr>
              <a:t>99.99% </a:t>
            </a:r>
            <a:r>
              <a:rPr lang="en-US" sz="1000" dirty="0">
                <a:solidFill>
                  <a:srgbClr val="D2EFF3"/>
                </a:solidFill>
                <a:latin typeface="Montserrat Light" pitchFamily="2" charset="77"/>
              </a:rPr>
              <a:t>Successful payment processing (excluding customer or loyalty errors). Sell outside of a member’s renewal period e.g. Discovery upgrade. </a:t>
            </a:r>
          </a:p>
          <a:p>
            <a:pPr marL="171450" indent="-171450">
              <a:lnSpc>
                <a:spcPct val="130000"/>
              </a:lnSpc>
              <a:buFont typeface="Arial" panose="020B0604020202020204" pitchFamily="34" charset="0"/>
              <a:buChar char="•"/>
            </a:pPr>
            <a:r>
              <a:rPr lang="en-US" sz="1000" dirty="0">
                <a:solidFill>
                  <a:srgbClr val="D2EFF3"/>
                </a:solidFill>
                <a:latin typeface="Montserrat Light" pitchFamily="2" charset="77"/>
              </a:rPr>
              <a:t>Buy now activate later (BNAL), gifted memberships, part pay with points, stripe </a:t>
            </a:r>
            <a:r>
              <a:rPr lang="en-US" sz="1000" dirty="0" err="1">
                <a:solidFill>
                  <a:srgbClr val="D2EFF3"/>
                </a:solidFill>
                <a:latin typeface="Montserrat Light" pitchFamily="2" charset="77"/>
              </a:rPr>
              <a:t>Afterpay</a:t>
            </a:r>
            <a:r>
              <a:rPr lang="en-US" sz="1000" dirty="0">
                <a:solidFill>
                  <a:srgbClr val="D2EFF3"/>
                </a:solidFill>
                <a:latin typeface="Montserrat Light" pitchFamily="2" charset="77"/>
              </a:rPr>
              <a:t>, Ovo, </a:t>
            </a:r>
            <a:r>
              <a:rPr lang="en-US" sz="1000" dirty="0" err="1">
                <a:solidFill>
                  <a:srgbClr val="D2EFF3"/>
                </a:solidFill>
                <a:latin typeface="Montserrat Light" pitchFamily="2" charset="77"/>
              </a:rPr>
              <a:t>Kredivo</a:t>
            </a:r>
            <a:r>
              <a:rPr lang="en-US" sz="1000" dirty="0">
                <a:solidFill>
                  <a:srgbClr val="D2EFF3"/>
                </a:solidFill>
                <a:latin typeface="Montserrat Light" pitchFamily="2" charset="77"/>
              </a:rPr>
              <a:t>, IVR payments, QR payments. </a:t>
            </a:r>
          </a:p>
          <a:p>
            <a:pPr marL="171450" indent="-171450">
              <a:lnSpc>
                <a:spcPct val="130000"/>
              </a:lnSpc>
              <a:buFont typeface="Arial" panose="020B0604020202020204" pitchFamily="34" charset="0"/>
              <a:buChar char="•"/>
            </a:pPr>
            <a:r>
              <a:rPr lang="en-US" sz="1000" dirty="0">
                <a:solidFill>
                  <a:srgbClr val="D2EFF3"/>
                </a:solidFill>
                <a:latin typeface="Montserrat Light" pitchFamily="2" charset="77"/>
              </a:rPr>
              <a:t>Auto-renew enabled in all countries, covering major payment types in all applicable segments/products.</a:t>
            </a:r>
          </a:p>
        </p:txBody>
      </p:sp>
      <p:sp>
        <p:nvSpPr>
          <p:cNvPr id="7" name="TextBox 6">
            <a:extLst>
              <a:ext uri="{FF2B5EF4-FFF2-40B4-BE49-F238E27FC236}">
                <a16:creationId xmlns:a16="http://schemas.microsoft.com/office/drawing/2014/main" id="{B75C7FFD-BA30-6B80-C001-C188BF5AB352}"/>
              </a:ext>
            </a:extLst>
          </p:cNvPr>
          <p:cNvSpPr txBox="1"/>
          <p:nvPr/>
        </p:nvSpPr>
        <p:spPr>
          <a:xfrm>
            <a:off x="3669702" y="737968"/>
            <a:ext cx="4852595" cy="1536383"/>
          </a:xfrm>
          <a:prstGeom prst="rect">
            <a:avLst/>
          </a:prstGeom>
          <a:noFill/>
        </p:spPr>
        <p:txBody>
          <a:bodyPr wrap="square">
            <a:spAutoFit/>
          </a:bodyPr>
          <a:lstStyle/>
          <a:p>
            <a:pPr algn="ctr">
              <a:lnSpc>
                <a:spcPct val="90000"/>
              </a:lnSpc>
            </a:pPr>
            <a:r>
              <a:rPr lang="en-US" sz="2800" dirty="0">
                <a:solidFill>
                  <a:srgbClr val="050033"/>
                </a:solidFill>
                <a:latin typeface="Unna" panose="02040503070705090203" pitchFamily="18" charset="77"/>
              </a:rPr>
              <a:t>The first impression </a:t>
            </a:r>
            <a:r>
              <a:rPr lang="en-US" sz="1100" b="1" dirty="0">
                <a:solidFill>
                  <a:srgbClr val="050033"/>
                </a:solidFill>
                <a:latin typeface="Montserrat Medium" pitchFamily="2" charset="77"/>
              </a:rPr>
              <a:t>OF A </a:t>
            </a:r>
            <a:r>
              <a:rPr lang="en-US" sz="2000" b="1" dirty="0">
                <a:solidFill>
                  <a:srgbClr val="050033"/>
                </a:solidFill>
                <a:latin typeface="Montserrat SemiBold" pitchFamily="2" charset="77"/>
              </a:rPr>
              <a:t>NEW MEMBER </a:t>
            </a:r>
            <a:r>
              <a:rPr lang="en-US" sz="1100" b="1" dirty="0">
                <a:solidFill>
                  <a:srgbClr val="050033"/>
                </a:solidFill>
                <a:latin typeface="Montserrat Medium" pitchFamily="2" charset="77"/>
              </a:rPr>
              <a:t>IS THROUGH THE </a:t>
            </a:r>
          </a:p>
          <a:p>
            <a:pPr algn="ctr">
              <a:lnSpc>
                <a:spcPct val="90000"/>
              </a:lnSpc>
            </a:pPr>
            <a:r>
              <a:rPr lang="en-US" sz="2800" dirty="0">
                <a:solidFill>
                  <a:srgbClr val="050033"/>
                </a:solidFill>
                <a:latin typeface="Unna" panose="02040503070705090203" pitchFamily="18" charset="77"/>
              </a:rPr>
              <a:t>execution of </a:t>
            </a:r>
            <a:r>
              <a:rPr lang="en-US" sz="2000" b="1" dirty="0">
                <a:solidFill>
                  <a:srgbClr val="050033"/>
                </a:solidFill>
                <a:latin typeface="Montserrat SemiBold" pitchFamily="2" charset="77"/>
              </a:rPr>
              <a:t>PAYMENT</a:t>
            </a:r>
            <a:r>
              <a:rPr lang="en-US" sz="2000" b="1" dirty="0">
                <a:solidFill>
                  <a:srgbClr val="050033"/>
                </a:solidFill>
                <a:latin typeface="Unna" panose="02040503070705090203" pitchFamily="18" charset="77"/>
              </a:rPr>
              <a:t> </a:t>
            </a:r>
            <a:r>
              <a:rPr lang="en-US" sz="1100" b="1" dirty="0">
                <a:solidFill>
                  <a:srgbClr val="050033"/>
                </a:solidFill>
                <a:latin typeface="Montserrat Medium" pitchFamily="2" charset="77"/>
              </a:rPr>
              <a:t>AND </a:t>
            </a:r>
          </a:p>
          <a:p>
            <a:pPr algn="ctr">
              <a:lnSpc>
                <a:spcPct val="90000"/>
              </a:lnSpc>
            </a:pPr>
            <a:r>
              <a:rPr lang="en-US" sz="2800" dirty="0">
                <a:solidFill>
                  <a:srgbClr val="050033"/>
                </a:solidFill>
                <a:latin typeface="Unna" panose="02040503070705090203" pitchFamily="18" charset="77"/>
              </a:rPr>
              <a:t>fulfilment of their </a:t>
            </a:r>
            <a:r>
              <a:rPr lang="en-US" sz="2000" b="1" dirty="0">
                <a:solidFill>
                  <a:srgbClr val="050033"/>
                </a:solidFill>
                <a:latin typeface="Montserrat SemiBold" pitchFamily="2" charset="77"/>
              </a:rPr>
              <a:t>MEMBERSHIP</a:t>
            </a:r>
            <a:r>
              <a:rPr lang="en-US" sz="2000" dirty="0">
                <a:solidFill>
                  <a:srgbClr val="050033"/>
                </a:solidFill>
                <a:latin typeface="Unna" panose="02040503070705090203" pitchFamily="18" charset="77"/>
              </a:rPr>
              <a:t>.</a:t>
            </a:r>
          </a:p>
        </p:txBody>
      </p:sp>
      <p:cxnSp>
        <p:nvCxnSpPr>
          <p:cNvPr id="12" name="Google Shape;121;p11">
            <a:extLst>
              <a:ext uri="{FF2B5EF4-FFF2-40B4-BE49-F238E27FC236}">
                <a16:creationId xmlns:a16="http://schemas.microsoft.com/office/drawing/2014/main" id="{D7DAC910-82C4-ECF2-7F16-6FB0292C331F}"/>
              </a:ext>
            </a:extLst>
          </p:cNvPr>
          <p:cNvCxnSpPr>
            <a:cxnSpLocks/>
          </p:cNvCxnSpPr>
          <p:nvPr/>
        </p:nvCxnSpPr>
        <p:spPr>
          <a:xfrm>
            <a:off x="2279776" y="6563807"/>
            <a:ext cx="9607424" cy="0"/>
          </a:xfrm>
          <a:prstGeom prst="straightConnector1">
            <a:avLst/>
          </a:prstGeom>
          <a:noFill/>
          <a:ln w="9525" cap="flat" cmpd="sng">
            <a:solidFill>
              <a:schemeClr val="bg1"/>
            </a:solidFill>
            <a:prstDash val="solid"/>
            <a:miter lim="800000"/>
            <a:headEnd type="none" w="sm" len="sm"/>
            <a:tailEnd type="none" w="sm" len="sm"/>
          </a:ln>
        </p:spPr>
      </p:cxnSp>
      <p:pic>
        <p:nvPicPr>
          <p:cNvPr id="13" name="Google Shape;123;p11" descr="A close up of a logo&#10;&#10;Description automatically generated">
            <a:extLst>
              <a:ext uri="{FF2B5EF4-FFF2-40B4-BE49-F238E27FC236}">
                <a16:creationId xmlns:a16="http://schemas.microsoft.com/office/drawing/2014/main" id="{651428CB-C9C3-CA99-5F52-36C07A64E4B3}"/>
              </a:ext>
            </a:extLst>
          </p:cNvPr>
          <p:cNvPicPr preferRelativeResize="0"/>
          <p:nvPr/>
        </p:nvPicPr>
        <p:blipFill rotWithShape="1">
          <a:blip r:embed="rId5">
            <a:alphaModFix/>
            <a:lum bright="70000" contrast="-70000"/>
            <a:extLst>
              <a:ext uri="{BEBA8EAE-BF5A-486C-A8C5-ECC9F3942E4B}">
                <a14:imgProps xmlns:a14="http://schemas.microsoft.com/office/drawing/2010/main">
                  <a14:imgLayer r:embed="rId6">
                    <a14:imgEffect>
                      <a14:brightnessContrast bright="100000" contrast="-70000"/>
                    </a14:imgEffect>
                  </a14:imgLayer>
                </a14:imgProps>
              </a:ext>
            </a:extLst>
          </a:blip>
          <a:srcRect/>
          <a:stretch/>
        </p:blipFill>
        <p:spPr>
          <a:xfrm>
            <a:off x="206755" y="6384632"/>
            <a:ext cx="1895584" cy="321498"/>
          </a:xfrm>
          <a:prstGeom prst="rect">
            <a:avLst/>
          </a:prstGeom>
          <a:noFill/>
          <a:ln>
            <a:noFill/>
          </a:ln>
        </p:spPr>
      </p:pic>
      <p:sp>
        <p:nvSpPr>
          <p:cNvPr id="15" name="TextBox 14">
            <a:extLst>
              <a:ext uri="{FF2B5EF4-FFF2-40B4-BE49-F238E27FC236}">
                <a16:creationId xmlns:a16="http://schemas.microsoft.com/office/drawing/2014/main" id="{CBDE89B5-FA9B-1F67-B749-0E4050D3BA05}"/>
              </a:ext>
            </a:extLst>
          </p:cNvPr>
          <p:cNvSpPr txBox="1"/>
          <p:nvPr/>
        </p:nvSpPr>
        <p:spPr>
          <a:xfrm>
            <a:off x="11861427" y="6403058"/>
            <a:ext cx="335758" cy="307777"/>
          </a:xfrm>
          <a:prstGeom prst="rect">
            <a:avLst/>
          </a:prstGeom>
          <a:noFill/>
        </p:spPr>
        <p:txBody>
          <a:bodyPr wrap="square" rtlCol="0">
            <a:spAutoFit/>
          </a:bodyPr>
          <a:lstStyle/>
          <a:p>
            <a:r>
              <a:rPr lang="en-US" sz="1400" dirty="0">
                <a:solidFill>
                  <a:schemeClr val="bg1"/>
                </a:solidFill>
                <a:latin typeface="Unna" panose="02040503070705090203" pitchFamily="18" charset="77"/>
              </a:rPr>
              <a:t>3</a:t>
            </a:r>
          </a:p>
        </p:txBody>
      </p:sp>
      <p:sp>
        <p:nvSpPr>
          <p:cNvPr id="2" name="TextBox 1">
            <a:extLst>
              <a:ext uri="{FF2B5EF4-FFF2-40B4-BE49-F238E27FC236}">
                <a16:creationId xmlns:a16="http://schemas.microsoft.com/office/drawing/2014/main" id="{36583241-3523-4F1C-E3FF-F7D5B5987EAE}"/>
              </a:ext>
            </a:extLst>
          </p:cNvPr>
          <p:cNvSpPr txBox="1"/>
          <p:nvPr/>
        </p:nvSpPr>
        <p:spPr>
          <a:xfrm>
            <a:off x="8646995" y="6106991"/>
            <a:ext cx="3214432" cy="338554"/>
          </a:xfrm>
          <a:prstGeom prst="rect">
            <a:avLst/>
          </a:prstGeom>
          <a:noFill/>
        </p:spPr>
        <p:txBody>
          <a:bodyPr wrap="square">
            <a:spAutoFit/>
          </a:bodyPr>
          <a:lstStyle/>
          <a:p>
            <a:pPr marL="0" indent="0" algn="r">
              <a:buNone/>
            </a:pPr>
            <a:r>
              <a:rPr lang="en-US" sz="1000" b="1" dirty="0">
                <a:solidFill>
                  <a:schemeClr val="bg1"/>
                </a:solidFill>
                <a:effectLst/>
                <a:latin typeface="Montserrat SemiBold" pitchFamily="2" charset="77"/>
              </a:rPr>
              <a:t>LEAD BY:  </a:t>
            </a:r>
            <a:r>
              <a:rPr lang="en-US" sz="1600" dirty="0">
                <a:solidFill>
                  <a:schemeClr val="bg1"/>
                </a:solidFill>
                <a:effectLst/>
                <a:latin typeface="Unna" panose="02040503070705090203" pitchFamily="18" charset="77"/>
              </a:rPr>
              <a:t>Mark, Wayne and Kamal</a:t>
            </a:r>
            <a:endParaRPr lang="en-US" dirty="0">
              <a:solidFill>
                <a:schemeClr val="bg1"/>
              </a:solidFill>
              <a:effectLst/>
              <a:latin typeface="Unna" panose="02040503070705090203" pitchFamily="18" charset="77"/>
            </a:endParaRPr>
          </a:p>
        </p:txBody>
      </p:sp>
    </p:spTree>
    <p:extLst>
      <p:ext uri="{BB962C8B-B14F-4D97-AF65-F5344CB8AC3E}">
        <p14:creationId xmlns:p14="http://schemas.microsoft.com/office/powerpoint/2010/main" val="247121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D03A41B-7CF3-D030-55D3-BB48005CF5E7}"/>
              </a:ext>
            </a:extLst>
          </p:cNvPr>
          <p:cNvPicPr>
            <a:picLocks noChangeAspect="1"/>
          </p:cNvPicPr>
          <p:nvPr/>
        </p:nvPicPr>
        <p:blipFill rotWithShape="1">
          <a:blip r:embed="rId3"/>
          <a:srcRect l="31444" r="7766"/>
          <a:stretch/>
        </p:blipFill>
        <p:spPr>
          <a:xfrm flipH="1">
            <a:off x="1" y="0"/>
            <a:ext cx="6250364" cy="6858000"/>
          </a:xfrm>
          <a:prstGeom prst="rect">
            <a:avLst/>
          </a:prstGeom>
        </p:spPr>
      </p:pic>
      <p:sp>
        <p:nvSpPr>
          <p:cNvPr id="22" name="Rectangle 21">
            <a:extLst>
              <a:ext uri="{FF2B5EF4-FFF2-40B4-BE49-F238E27FC236}">
                <a16:creationId xmlns:a16="http://schemas.microsoft.com/office/drawing/2014/main" id="{0E5E1A41-B5DA-064B-6BFF-BF5A591110E0}"/>
              </a:ext>
            </a:extLst>
          </p:cNvPr>
          <p:cNvSpPr/>
          <p:nvPr/>
        </p:nvSpPr>
        <p:spPr>
          <a:xfrm>
            <a:off x="0" y="0"/>
            <a:ext cx="6250366" cy="6858000"/>
          </a:xfrm>
          <a:prstGeom prst="rect">
            <a:avLst/>
          </a:prstGeom>
          <a:gradFill flip="none" rotWithShape="1">
            <a:gsLst>
              <a:gs pos="1000">
                <a:srgbClr val="30648D">
                  <a:lumMod val="66845"/>
                  <a:lumOff val="33155"/>
                  <a:alpha val="33571"/>
                </a:srgbClr>
              </a:gs>
              <a:gs pos="100000">
                <a:srgbClr val="30648D">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397B112-B863-E381-88C8-F475A6D5D596}"/>
              </a:ext>
            </a:extLst>
          </p:cNvPr>
          <p:cNvSpPr/>
          <p:nvPr/>
        </p:nvSpPr>
        <p:spPr>
          <a:xfrm>
            <a:off x="0" y="-327"/>
            <a:ext cx="6250366" cy="6858000"/>
          </a:xfrm>
          <a:prstGeom prst="rect">
            <a:avLst/>
          </a:prstGeom>
          <a:gradFill flip="none" rotWithShape="1">
            <a:gsLst>
              <a:gs pos="0">
                <a:srgbClr val="30648D">
                  <a:alpha val="33571"/>
                  <a:lumMod val="66885"/>
                  <a:lumOff val="33115"/>
                </a:srgbClr>
              </a:gs>
              <a:gs pos="100000">
                <a:srgbClr val="30648D">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1B86F05-946F-99B1-CB49-09A50EA47B42}"/>
              </a:ext>
            </a:extLst>
          </p:cNvPr>
          <p:cNvSpPr txBox="1"/>
          <p:nvPr/>
        </p:nvSpPr>
        <p:spPr>
          <a:xfrm>
            <a:off x="6670765" y="1441001"/>
            <a:ext cx="5074395" cy="3513269"/>
          </a:xfrm>
          <a:prstGeom prst="rect">
            <a:avLst/>
          </a:prstGeom>
          <a:noFill/>
        </p:spPr>
        <p:txBody>
          <a:bodyPr wrap="square" lIns="0" tIns="0" rIns="0" bIns="0" rtlCol="0">
            <a:spAutoFit/>
          </a:bodyPr>
          <a:lstStyle/>
          <a:p>
            <a:pPr>
              <a:lnSpc>
                <a:spcPct val="130000"/>
              </a:lnSpc>
            </a:pPr>
            <a:r>
              <a:rPr lang="en-US" sz="1100" dirty="0">
                <a:latin typeface="Montserrat Medium" panose="00000600000000000000" pitchFamily="2" charset="0"/>
              </a:rPr>
              <a:t>Working hand in hand with the Accor partnership teams to target prospective partners and provide a cohesive and complimentary tiered solution for them through ALL and Accor Plus will continue to be a key strategy. </a:t>
            </a:r>
          </a:p>
          <a:p>
            <a:pPr>
              <a:lnSpc>
                <a:spcPct val="130000"/>
              </a:lnSpc>
            </a:pPr>
            <a:endParaRPr lang="en-US" sz="400" dirty="0">
              <a:latin typeface="Montserrat Medium" panose="00000600000000000000" pitchFamily="2" charset="0"/>
            </a:endParaRPr>
          </a:p>
          <a:p>
            <a:pPr>
              <a:lnSpc>
                <a:spcPct val="130000"/>
              </a:lnSpc>
            </a:pPr>
            <a:r>
              <a:rPr lang="en-US" sz="1100" dirty="0">
                <a:latin typeface="Montserrat Medium" panose="00000600000000000000" pitchFamily="2" charset="0"/>
              </a:rPr>
              <a:t>More focus on the pre-buy model and pay on consumption with an upfront commitment has seen the “distribution” agreements fall away except for strategic relationships e.g. Qantas Business Rewards. </a:t>
            </a:r>
          </a:p>
          <a:p>
            <a:pPr>
              <a:lnSpc>
                <a:spcPct val="130000"/>
              </a:lnSpc>
            </a:pPr>
            <a:endParaRPr lang="en-US" sz="400" dirty="0">
              <a:latin typeface="Montserrat Medium" panose="00000600000000000000" pitchFamily="2" charset="0"/>
            </a:endParaRPr>
          </a:p>
          <a:p>
            <a:pPr>
              <a:lnSpc>
                <a:spcPct val="130000"/>
              </a:lnSpc>
            </a:pPr>
            <a:r>
              <a:rPr lang="en-US" sz="1100" dirty="0">
                <a:latin typeface="Montserrat Medium" panose="00000600000000000000" pitchFamily="2" charset="0"/>
              </a:rPr>
              <a:t>A new focus will be presenting the Accor Plus membership as a lifestyle and travel value-add solution (product, technical and data) to prospective partners with either an existing, or with the ambition of launching, their own paid membership </a:t>
            </a:r>
            <a:r>
              <a:rPr lang="en-US" sz="1100" dirty="0" err="1">
                <a:latin typeface="Montserrat Medium" panose="00000600000000000000" pitchFamily="2" charset="0"/>
              </a:rPr>
              <a:t>programme</a:t>
            </a:r>
            <a:r>
              <a:rPr lang="en-US" sz="1100" dirty="0">
                <a:latin typeface="Montserrat Medium" panose="00000600000000000000" pitchFamily="2" charset="0"/>
              </a:rPr>
              <a:t>.</a:t>
            </a:r>
          </a:p>
          <a:p>
            <a:pPr>
              <a:lnSpc>
                <a:spcPct val="130000"/>
              </a:lnSpc>
            </a:pPr>
            <a:endParaRPr lang="en-US" sz="400" dirty="0">
              <a:latin typeface="Montserrat Medium" panose="00000600000000000000" pitchFamily="2" charset="0"/>
            </a:endParaRPr>
          </a:p>
          <a:p>
            <a:pPr>
              <a:lnSpc>
                <a:spcPct val="130000"/>
              </a:lnSpc>
            </a:pPr>
            <a:r>
              <a:rPr lang="en-US" sz="1100" dirty="0">
                <a:latin typeface="Montserrat Medium" panose="00000600000000000000" pitchFamily="2" charset="0"/>
              </a:rPr>
              <a:t> The ongoing development of business solutions and operational evolution will support the growth and retention of this channel. The Partnership team will grow to expand the reach and proactively account manage new and existing partners.</a:t>
            </a:r>
            <a:endParaRPr lang="en-US" sz="1100" dirty="0">
              <a:effectLst/>
              <a:latin typeface="Montserrat Medium" panose="00000600000000000000" pitchFamily="2" charset="0"/>
            </a:endParaRPr>
          </a:p>
        </p:txBody>
      </p:sp>
      <p:sp>
        <p:nvSpPr>
          <p:cNvPr id="16" name="TextBox 15">
            <a:extLst>
              <a:ext uri="{FF2B5EF4-FFF2-40B4-BE49-F238E27FC236}">
                <a16:creationId xmlns:a16="http://schemas.microsoft.com/office/drawing/2014/main" id="{8F6B20EF-4505-53C8-754C-E4302D34D84E}"/>
              </a:ext>
            </a:extLst>
          </p:cNvPr>
          <p:cNvSpPr txBox="1"/>
          <p:nvPr/>
        </p:nvSpPr>
        <p:spPr>
          <a:xfrm>
            <a:off x="6670765" y="440256"/>
            <a:ext cx="5328000" cy="725135"/>
          </a:xfrm>
          <a:prstGeom prst="rect">
            <a:avLst/>
          </a:prstGeom>
          <a:noFill/>
        </p:spPr>
        <p:txBody>
          <a:bodyPr wrap="square" lIns="0" tIns="0" rIns="0" bIns="0">
            <a:spAutoFit/>
          </a:bodyPr>
          <a:lstStyle/>
          <a:p>
            <a:pPr>
              <a:lnSpc>
                <a:spcPct val="90000"/>
              </a:lnSpc>
            </a:pPr>
            <a:r>
              <a:rPr lang="en-AU" sz="1400" b="1" dirty="0">
                <a:solidFill>
                  <a:srgbClr val="050033"/>
                </a:solidFill>
                <a:latin typeface="Montserrat SemiBold" pitchFamily="2" charset="77"/>
              </a:rPr>
              <a:t>THE PLAN</a:t>
            </a:r>
          </a:p>
          <a:p>
            <a:pPr>
              <a:lnSpc>
                <a:spcPct val="90000"/>
              </a:lnSpc>
            </a:pPr>
            <a:r>
              <a:rPr lang="en-AU" sz="3800" dirty="0">
                <a:solidFill>
                  <a:srgbClr val="050033"/>
                </a:solidFill>
                <a:latin typeface="Unna" panose="02040503070705020203" pitchFamily="18" charset="0"/>
              </a:rPr>
              <a:t>Partnership </a:t>
            </a:r>
            <a:r>
              <a:rPr lang="en-AU" sz="3200" dirty="0">
                <a:solidFill>
                  <a:srgbClr val="050033"/>
                </a:solidFill>
                <a:latin typeface="Montserrat SemiBold" pitchFamily="2" charset="77"/>
              </a:rPr>
              <a:t>SALES</a:t>
            </a:r>
          </a:p>
        </p:txBody>
      </p:sp>
      <p:sp>
        <p:nvSpPr>
          <p:cNvPr id="2" name="Rectangle 1">
            <a:extLst>
              <a:ext uri="{FF2B5EF4-FFF2-40B4-BE49-F238E27FC236}">
                <a16:creationId xmlns:a16="http://schemas.microsoft.com/office/drawing/2014/main" id="{B8100FA6-9F29-9458-A0D5-466FBB7C44E0}"/>
              </a:ext>
            </a:extLst>
          </p:cNvPr>
          <p:cNvSpPr/>
          <p:nvPr/>
        </p:nvSpPr>
        <p:spPr>
          <a:xfrm>
            <a:off x="7034086" y="5262468"/>
            <a:ext cx="5157914" cy="864980"/>
          </a:xfrm>
          <a:prstGeom prst="rect">
            <a:avLst/>
          </a:prstGeom>
          <a:solidFill>
            <a:srgbClr val="D2EFF3"/>
          </a:solidFill>
          <a:ln>
            <a:noFill/>
          </a:ln>
        </p:spPr>
        <p:style>
          <a:lnRef idx="2">
            <a:schemeClr val="accent1">
              <a:shade val="50000"/>
            </a:schemeClr>
          </a:lnRef>
          <a:fillRef idx="1">
            <a:schemeClr val="accent1"/>
          </a:fillRef>
          <a:effectRef idx="0">
            <a:schemeClr val="accent1"/>
          </a:effectRef>
          <a:fontRef idx="minor">
            <a:schemeClr val="lt1"/>
          </a:fontRef>
        </p:style>
        <p:txBody>
          <a:bodyPr lIns="648000" tIns="144000" bIns="180000" rtlCol="0" anchor="t" anchorCtr="0"/>
          <a:lstStyle/>
          <a:p>
            <a:pPr>
              <a:lnSpc>
                <a:spcPct val="130000"/>
              </a:lnSpc>
              <a:spcBef>
                <a:spcPts val="2000"/>
              </a:spcBef>
            </a:pPr>
            <a:endParaRPr lang="en-US" dirty="0">
              <a:solidFill>
                <a:srgbClr val="050033"/>
              </a:solidFill>
              <a:effectLst/>
              <a:latin typeface="Unna" panose="02040503070705090203" pitchFamily="18" charset="77"/>
            </a:endParaRPr>
          </a:p>
        </p:txBody>
      </p:sp>
      <p:sp>
        <p:nvSpPr>
          <p:cNvPr id="18" name="TextBox 17">
            <a:extLst>
              <a:ext uri="{FF2B5EF4-FFF2-40B4-BE49-F238E27FC236}">
                <a16:creationId xmlns:a16="http://schemas.microsoft.com/office/drawing/2014/main" id="{0564411E-77ED-0037-46C6-EC079FD195E6}"/>
              </a:ext>
            </a:extLst>
          </p:cNvPr>
          <p:cNvSpPr txBox="1"/>
          <p:nvPr/>
        </p:nvSpPr>
        <p:spPr>
          <a:xfrm>
            <a:off x="7213184" y="5320934"/>
            <a:ext cx="4569013" cy="665118"/>
          </a:xfrm>
          <a:prstGeom prst="rect">
            <a:avLst/>
          </a:prstGeom>
          <a:noFill/>
        </p:spPr>
        <p:txBody>
          <a:bodyPr wrap="square" lIns="0" tIns="0" rIns="0" bIns="0">
            <a:spAutoFit/>
          </a:bodyPr>
          <a:lstStyle/>
          <a:p>
            <a:pPr>
              <a:lnSpc>
                <a:spcPct val="130000"/>
              </a:lnSpc>
              <a:spcBef>
                <a:spcPts val="2000"/>
              </a:spcBef>
            </a:pPr>
            <a:r>
              <a:rPr lang="en-US" sz="1400" b="1" dirty="0">
                <a:solidFill>
                  <a:srgbClr val="050033"/>
                </a:solidFill>
                <a:latin typeface="Montserrat SemiBold" pitchFamily="2" charset="77"/>
              </a:rPr>
              <a:t>FULL SCOPE</a:t>
            </a:r>
          </a:p>
          <a:p>
            <a:pPr>
              <a:lnSpc>
                <a:spcPct val="130000"/>
              </a:lnSpc>
            </a:pPr>
            <a:r>
              <a:rPr lang="en-US" sz="1000" dirty="0">
                <a:latin typeface="Montserrat Light" pitchFamily="2" charset="77"/>
              </a:rPr>
              <a:t>THE PARTNERSHIP CHANNEL TO CONTRIBUTE 25% OF TOTAL MEMBERSHIP SALES BY 2025.</a:t>
            </a:r>
            <a:endParaRPr lang="en-US" sz="1400" dirty="0">
              <a:solidFill>
                <a:srgbClr val="050033"/>
              </a:solidFill>
              <a:effectLst/>
              <a:latin typeface="Unna" panose="02040503070705090203" pitchFamily="18" charset="77"/>
            </a:endParaRPr>
          </a:p>
        </p:txBody>
      </p:sp>
      <p:sp>
        <p:nvSpPr>
          <p:cNvPr id="3" name="Rectangle 2">
            <a:extLst>
              <a:ext uri="{FF2B5EF4-FFF2-40B4-BE49-F238E27FC236}">
                <a16:creationId xmlns:a16="http://schemas.microsoft.com/office/drawing/2014/main" id="{11EBED8B-1FFA-391F-BC2C-6715761437DB}"/>
              </a:ext>
            </a:extLst>
          </p:cNvPr>
          <p:cNvSpPr/>
          <p:nvPr/>
        </p:nvSpPr>
        <p:spPr>
          <a:xfrm>
            <a:off x="1706086" y="5262468"/>
            <a:ext cx="5328000" cy="864980"/>
          </a:xfrm>
          <a:prstGeom prst="rect">
            <a:avLst/>
          </a:prstGeom>
          <a:solidFill>
            <a:srgbClr val="D2EFF3"/>
          </a:solidFill>
          <a:ln>
            <a:noFill/>
          </a:ln>
        </p:spPr>
        <p:style>
          <a:lnRef idx="2">
            <a:schemeClr val="accent1">
              <a:shade val="50000"/>
            </a:schemeClr>
          </a:lnRef>
          <a:fillRef idx="1">
            <a:schemeClr val="accent1"/>
          </a:fillRef>
          <a:effectRef idx="0">
            <a:schemeClr val="accent1"/>
          </a:effectRef>
          <a:fontRef idx="minor">
            <a:schemeClr val="lt1"/>
          </a:fontRef>
        </p:style>
        <p:txBody>
          <a:bodyPr lIns="648000" tIns="144000" bIns="180000" rtlCol="0" anchor="t" anchorCtr="0"/>
          <a:lstStyle/>
          <a:p>
            <a:pPr>
              <a:lnSpc>
                <a:spcPct val="130000"/>
              </a:lnSpc>
              <a:spcBef>
                <a:spcPts val="2000"/>
              </a:spcBef>
            </a:pPr>
            <a:endParaRPr lang="en-US" dirty="0">
              <a:solidFill>
                <a:srgbClr val="050033"/>
              </a:solidFill>
              <a:effectLst/>
              <a:latin typeface="Unna" panose="02040503070705090203" pitchFamily="18" charset="77"/>
            </a:endParaRPr>
          </a:p>
        </p:txBody>
      </p:sp>
      <p:sp>
        <p:nvSpPr>
          <p:cNvPr id="8" name="TextBox 7">
            <a:extLst>
              <a:ext uri="{FF2B5EF4-FFF2-40B4-BE49-F238E27FC236}">
                <a16:creationId xmlns:a16="http://schemas.microsoft.com/office/drawing/2014/main" id="{0B6F1672-058D-B582-0D55-9C800C02742F}"/>
              </a:ext>
            </a:extLst>
          </p:cNvPr>
          <p:cNvSpPr txBox="1"/>
          <p:nvPr/>
        </p:nvSpPr>
        <p:spPr>
          <a:xfrm>
            <a:off x="2167240" y="5352243"/>
            <a:ext cx="3711623" cy="661848"/>
          </a:xfrm>
          <a:prstGeom prst="rect">
            <a:avLst/>
          </a:prstGeom>
          <a:noFill/>
        </p:spPr>
        <p:txBody>
          <a:bodyPr wrap="square" lIns="0" tIns="0" rIns="0" bIns="0" rtlCol="0">
            <a:spAutoFit/>
          </a:bodyPr>
          <a:lstStyle/>
          <a:p>
            <a:pPr>
              <a:lnSpc>
                <a:spcPct val="130000"/>
              </a:lnSpc>
            </a:pPr>
            <a:r>
              <a:rPr lang="en-US" sz="1400" dirty="0">
                <a:effectLst/>
                <a:latin typeface="Montserrat SemiBold" pitchFamily="2" charset="77"/>
              </a:rPr>
              <a:t>MVP</a:t>
            </a:r>
          </a:p>
          <a:p>
            <a:pPr>
              <a:lnSpc>
                <a:spcPct val="130000"/>
              </a:lnSpc>
            </a:pPr>
            <a:r>
              <a:rPr lang="en-US" sz="1000" dirty="0">
                <a:latin typeface="Montserrat Light" pitchFamily="2" charset="77"/>
              </a:rPr>
              <a:t>THE PARTNERSHIP CHANNEL TO CONTRIBUTE 12% OF TOTAL MEMBERSHIP SALES IN 2023.</a:t>
            </a:r>
            <a:endParaRPr lang="en-US" sz="1000" dirty="0">
              <a:solidFill>
                <a:srgbClr val="050033"/>
              </a:solidFill>
              <a:effectLst/>
              <a:latin typeface="Montserrat Light" pitchFamily="2" charset="77"/>
            </a:endParaRPr>
          </a:p>
        </p:txBody>
      </p:sp>
      <p:sp>
        <p:nvSpPr>
          <p:cNvPr id="13" name="TextBox 12">
            <a:extLst>
              <a:ext uri="{FF2B5EF4-FFF2-40B4-BE49-F238E27FC236}">
                <a16:creationId xmlns:a16="http://schemas.microsoft.com/office/drawing/2014/main" id="{3B6A8C7A-F886-FF84-9C18-BD7ECE7F98FB}"/>
              </a:ext>
            </a:extLst>
          </p:cNvPr>
          <p:cNvSpPr txBox="1"/>
          <p:nvPr/>
        </p:nvSpPr>
        <p:spPr>
          <a:xfrm>
            <a:off x="550863" y="730552"/>
            <a:ext cx="5328000" cy="2396362"/>
          </a:xfrm>
          <a:prstGeom prst="rect">
            <a:avLst/>
          </a:prstGeom>
          <a:noFill/>
        </p:spPr>
        <p:txBody>
          <a:bodyPr wrap="square">
            <a:spAutoFit/>
          </a:bodyPr>
          <a:lstStyle/>
          <a:p>
            <a:pPr algn="r">
              <a:lnSpc>
                <a:spcPct val="90000"/>
              </a:lnSpc>
            </a:pPr>
            <a:r>
              <a:rPr lang="en-US" sz="2000" dirty="0">
                <a:solidFill>
                  <a:schemeClr val="bg1"/>
                </a:solidFill>
                <a:latin typeface="Montserrat SemiBold" pitchFamily="2" charset="77"/>
              </a:rPr>
              <a:t>PARTNERSHIP SALES </a:t>
            </a:r>
            <a:br>
              <a:rPr lang="en-US" dirty="0">
                <a:solidFill>
                  <a:schemeClr val="bg1"/>
                </a:solidFill>
                <a:latin typeface="Montserrat SemiBold" pitchFamily="2" charset="77"/>
              </a:rPr>
            </a:br>
            <a:r>
              <a:rPr lang="en-US" sz="4000" dirty="0">
                <a:solidFill>
                  <a:schemeClr val="bg1"/>
                </a:solidFill>
                <a:latin typeface="Unna" panose="02040503070705090203" pitchFamily="18" charset="0"/>
              </a:rPr>
              <a:t>will continue</a:t>
            </a:r>
            <a:r>
              <a:rPr lang="en-US" sz="2000" dirty="0">
                <a:solidFill>
                  <a:schemeClr val="bg1"/>
                </a:solidFill>
                <a:latin typeface="Montserrat SemiBold" panose="00000700000000000000" pitchFamily="2" charset="0"/>
              </a:rPr>
              <a:t> </a:t>
            </a:r>
            <a:br>
              <a:rPr lang="en-US" sz="2000" dirty="0">
                <a:solidFill>
                  <a:schemeClr val="bg1"/>
                </a:solidFill>
                <a:latin typeface="Montserrat SemiBold" panose="00000700000000000000" pitchFamily="2" charset="0"/>
              </a:rPr>
            </a:br>
            <a:r>
              <a:rPr lang="en-US" sz="2000" dirty="0">
                <a:solidFill>
                  <a:schemeClr val="bg1"/>
                </a:solidFill>
                <a:latin typeface="Montserrat SemiBold" panose="00000700000000000000" pitchFamily="2" charset="0"/>
              </a:rPr>
              <a:t>TO BE </a:t>
            </a:r>
            <a:r>
              <a:rPr lang="en-US" sz="4000" dirty="0">
                <a:solidFill>
                  <a:schemeClr val="bg1"/>
                </a:solidFill>
                <a:latin typeface="Unna" panose="02040503070705090203" pitchFamily="18" charset="0"/>
              </a:rPr>
              <a:t>a focus</a:t>
            </a:r>
            <a:r>
              <a:rPr lang="en-US" sz="1400" b="1" dirty="0">
                <a:solidFill>
                  <a:schemeClr val="bg1"/>
                </a:solidFill>
                <a:latin typeface="Montserrat SemiBold" pitchFamily="2" charset="77"/>
              </a:rPr>
              <a:t> </a:t>
            </a:r>
            <a:br>
              <a:rPr lang="en-US" sz="1400" b="1" dirty="0">
                <a:solidFill>
                  <a:schemeClr val="bg1"/>
                </a:solidFill>
                <a:latin typeface="Montserrat SemiBold" pitchFamily="2" charset="77"/>
              </a:rPr>
            </a:br>
            <a:endParaRPr lang="en-US" sz="1000" b="1" dirty="0">
              <a:solidFill>
                <a:schemeClr val="bg1"/>
              </a:solidFill>
              <a:latin typeface="Montserrat SemiBold" pitchFamily="2" charset="77"/>
            </a:endParaRPr>
          </a:p>
          <a:p>
            <a:pPr algn="r">
              <a:lnSpc>
                <a:spcPct val="90000"/>
              </a:lnSpc>
            </a:pPr>
            <a:r>
              <a:rPr lang="en-US" b="1" dirty="0">
                <a:solidFill>
                  <a:schemeClr val="bg1"/>
                </a:solidFill>
                <a:latin typeface="Montserrat SemiBold" pitchFamily="2" charset="77"/>
              </a:rPr>
              <a:t>TO ACHIEVE BUSINESS</a:t>
            </a:r>
          </a:p>
          <a:p>
            <a:pPr algn="r">
              <a:lnSpc>
                <a:spcPct val="90000"/>
              </a:lnSpc>
            </a:pPr>
            <a:r>
              <a:rPr lang="en-US" sz="3600" dirty="0">
                <a:solidFill>
                  <a:schemeClr val="bg1"/>
                </a:solidFill>
                <a:latin typeface="Unna" panose="02040503070705090203" pitchFamily="18" charset="77"/>
              </a:rPr>
              <a:t>growth</a:t>
            </a:r>
            <a:r>
              <a:rPr lang="en-US" sz="3800" dirty="0">
                <a:solidFill>
                  <a:schemeClr val="bg1"/>
                </a:solidFill>
                <a:latin typeface="Unna" panose="02040503070705090203" pitchFamily="18" charset="77"/>
              </a:rPr>
              <a:t> </a:t>
            </a:r>
            <a:r>
              <a:rPr lang="en-US" b="1" dirty="0">
                <a:solidFill>
                  <a:schemeClr val="bg1"/>
                </a:solidFill>
                <a:latin typeface="Montserrat SemiBold" pitchFamily="2" charset="77"/>
              </a:rPr>
              <a:t>AT</a:t>
            </a:r>
            <a:r>
              <a:rPr lang="en-US" sz="1400" b="1" dirty="0">
                <a:solidFill>
                  <a:schemeClr val="bg1"/>
                </a:solidFill>
                <a:latin typeface="Montserrat SemiBold" pitchFamily="2" charset="77"/>
              </a:rPr>
              <a:t> </a:t>
            </a:r>
            <a:r>
              <a:rPr lang="en-US" sz="3600" dirty="0">
                <a:solidFill>
                  <a:schemeClr val="bg1"/>
                </a:solidFill>
                <a:latin typeface="Unna" panose="02040503070705090203" pitchFamily="18" charset="77"/>
              </a:rPr>
              <a:t>scale.</a:t>
            </a:r>
            <a:endParaRPr lang="en-US" sz="3800" dirty="0">
              <a:solidFill>
                <a:schemeClr val="bg1"/>
              </a:solidFill>
              <a:latin typeface="Unna" panose="02040503070705090203" pitchFamily="18" charset="77"/>
            </a:endParaRPr>
          </a:p>
        </p:txBody>
      </p:sp>
      <p:sp>
        <p:nvSpPr>
          <p:cNvPr id="17" name="TextBox 16">
            <a:extLst>
              <a:ext uri="{FF2B5EF4-FFF2-40B4-BE49-F238E27FC236}">
                <a16:creationId xmlns:a16="http://schemas.microsoft.com/office/drawing/2014/main" id="{AB8A6D8D-39A5-C14C-4D9E-4093914569E7}"/>
              </a:ext>
            </a:extLst>
          </p:cNvPr>
          <p:cNvSpPr txBox="1"/>
          <p:nvPr/>
        </p:nvSpPr>
        <p:spPr>
          <a:xfrm>
            <a:off x="11861427" y="6403058"/>
            <a:ext cx="335758" cy="307777"/>
          </a:xfrm>
          <a:prstGeom prst="rect">
            <a:avLst/>
          </a:prstGeom>
          <a:noFill/>
        </p:spPr>
        <p:txBody>
          <a:bodyPr wrap="square" rtlCol="0">
            <a:spAutoFit/>
          </a:bodyPr>
          <a:lstStyle/>
          <a:p>
            <a:r>
              <a:rPr lang="en-US" sz="1400" dirty="0">
                <a:latin typeface="Unna" panose="02040503070705090203" pitchFamily="18" charset="77"/>
              </a:rPr>
              <a:t>4</a:t>
            </a:r>
          </a:p>
        </p:txBody>
      </p:sp>
      <p:cxnSp>
        <p:nvCxnSpPr>
          <p:cNvPr id="24" name="Google Shape;121;p11">
            <a:extLst>
              <a:ext uri="{FF2B5EF4-FFF2-40B4-BE49-F238E27FC236}">
                <a16:creationId xmlns:a16="http://schemas.microsoft.com/office/drawing/2014/main" id="{BC7A53CA-42C9-3EB4-7107-436760D02E8B}"/>
              </a:ext>
            </a:extLst>
          </p:cNvPr>
          <p:cNvCxnSpPr>
            <a:cxnSpLocks/>
          </p:cNvCxnSpPr>
          <p:nvPr/>
        </p:nvCxnSpPr>
        <p:spPr>
          <a:xfrm>
            <a:off x="2279776" y="6563807"/>
            <a:ext cx="9607424" cy="0"/>
          </a:xfrm>
          <a:prstGeom prst="straightConnector1">
            <a:avLst/>
          </a:prstGeom>
          <a:noFill/>
          <a:ln w="9525" cap="flat" cmpd="sng">
            <a:solidFill>
              <a:schemeClr val="bg1"/>
            </a:solidFill>
            <a:prstDash val="solid"/>
            <a:miter lim="800000"/>
            <a:headEnd type="none" w="sm" len="sm"/>
            <a:tailEnd type="none" w="sm" len="sm"/>
          </a:ln>
        </p:spPr>
      </p:cxnSp>
      <p:pic>
        <p:nvPicPr>
          <p:cNvPr id="25" name="Google Shape;123;p11" descr="A close up of a logo&#10;&#10;Description automatically generated">
            <a:extLst>
              <a:ext uri="{FF2B5EF4-FFF2-40B4-BE49-F238E27FC236}">
                <a16:creationId xmlns:a16="http://schemas.microsoft.com/office/drawing/2014/main" id="{FD550CBF-D9EB-92F8-1F62-FD4EC936BF97}"/>
              </a:ext>
            </a:extLst>
          </p:cNvPr>
          <p:cNvPicPr preferRelativeResize="0"/>
          <p:nvPr/>
        </p:nvPicPr>
        <p:blipFill rotWithShape="1">
          <a:blip r:embed="rId4">
            <a:alphaModFix/>
            <a:lum bright="70000" contrast="-70000"/>
            <a:extLst>
              <a:ext uri="{BEBA8EAE-BF5A-486C-A8C5-ECC9F3942E4B}">
                <a14:imgProps xmlns:a14="http://schemas.microsoft.com/office/drawing/2010/main">
                  <a14:imgLayer r:embed="rId5">
                    <a14:imgEffect>
                      <a14:brightnessContrast bright="100000" contrast="-70000"/>
                    </a14:imgEffect>
                  </a14:imgLayer>
                </a14:imgProps>
              </a:ext>
            </a:extLst>
          </a:blip>
          <a:srcRect/>
          <a:stretch/>
        </p:blipFill>
        <p:spPr>
          <a:xfrm>
            <a:off x="206755" y="6384632"/>
            <a:ext cx="1895584" cy="321498"/>
          </a:xfrm>
          <a:prstGeom prst="rect">
            <a:avLst/>
          </a:prstGeom>
          <a:noFill/>
          <a:ln>
            <a:noFill/>
          </a:ln>
        </p:spPr>
      </p:pic>
      <p:sp>
        <p:nvSpPr>
          <p:cNvPr id="27" name="TextBox 26">
            <a:extLst>
              <a:ext uri="{FF2B5EF4-FFF2-40B4-BE49-F238E27FC236}">
                <a16:creationId xmlns:a16="http://schemas.microsoft.com/office/drawing/2014/main" id="{AE5BBB51-6404-E8B4-E441-D08B5EA0DC65}"/>
              </a:ext>
            </a:extLst>
          </p:cNvPr>
          <p:cNvSpPr txBox="1"/>
          <p:nvPr/>
        </p:nvSpPr>
        <p:spPr>
          <a:xfrm>
            <a:off x="8646995" y="6106991"/>
            <a:ext cx="3214432" cy="338554"/>
          </a:xfrm>
          <a:prstGeom prst="rect">
            <a:avLst/>
          </a:prstGeom>
          <a:noFill/>
        </p:spPr>
        <p:txBody>
          <a:bodyPr wrap="square">
            <a:spAutoFit/>
          </a:bodyPr>
          <a:lstStyle/>
          <a:p>
            <a:pPr marL="0" indent="0" algn="r">
              <a:buNone/>
            </a:pPr>
            <a:r>
              <a:rPr lang="en-US" sz="1000" b="1" dirty="0">
                <a:solidFill>
                  <a:srgbClr val="030F50"/>
                </a:solidFill>
                <a:effectLst/>
                <a:latin typeface="Montserrat SemiBold" pitchFamily="2" charset="77"/>
              </a:rPr>
              <a:t>LEAD BY:  </a:t>
            </a:r>
            <a:r>
              <a:rPr lang="en-US" sz="1600" dirty="0">
                <a:solidFill>
                  <a:srgbClr val="030F50"/>
                </a:solidFill>
                <a:effectLst/>
                <a:latin typeface="Unna" panose="02040503070705090203" pitchFamily="18" charset="77"/>
              </a:rPr>
              <a:t>Sonya and Chris</a:t>
            </a:r>
            <a:endParaRPr lang="en-US" dirty="0">
              <a:solidFill>
                <a:srgbClr val="030F50"/>
              </a:solidFill>
              <a:effectLst/>
              <a:latin typeface="Unna" panose="02040503070705090203" pitchFamily="18" charset="77"/>
            </a:endParaRPr>
          </a:p>
        </p:txBody>
      </p:sp>
    </p:spTree>
    <p:extLst>
      <p:ext uri="{BB962C8B-B14F-4D97-AF65-F5344CB8AC3E}">
        <p14:creationId xmlns:p14="http://schemas.microsoft.com/office/powerpoint/2010/main" val="1807410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77B148-95E7-34CA-7223-5E35D3C3220A}"/>
              </a:ext>
            </a:extLst>
          </p:cNvPr>
          <p:cNvPicPr>
            <a:picLocks noChangeAspect="1"/>
          </p:cNvPicPr>
          <p:nvPr/>
        </p:nvPicPr>
        <p:blipFill rotWithShape="1">
          <a:blip r:embed="rId3"/>
          <a:srcRect l="32647" t="23747" r="111" b="19511"/>
          <a:stretch/>
        </p:blipFill>
        <p:spPr>
          <a:xfrm flipH="1">
            <a:off x="0" y="1"/>
            <a:ext cx="12182304" cy="6858000"/>
          </a:xfrm>
          <a:prstGeom prst="rect">
            <a:avLst/>
          </a:prstGeom>
        </p:spPr>
      </p:pic>
      <p:sp>
        <p:nvSpPr>
          <p:cNvPr id="24" name="Rectangle 23">
            <a:extLst>
              <a:ext uri="{FF2B5EF4-FFF2-40B4-BE49-F238E27FC236}">
                <a16:creationId xmlns:a16="http://schemas.microsoft.com/office/drawing/2014/main" id="{12C6DDF2-066D-F8D1-FA7A-404D1C444B34}"/>
              </a:ext>
            </a:extLst>
          </p:cNvPr>
          <p:cNvSpPr/>
          <p:nvPr/>
        </p:nvSpPr>
        <p:spPr>
          <a:xfrm rot="16200000">
            <a:off x="1" y="0"/>
            <a:ext cx="6857999" cy="6858000"/>
          </a:xfrm>
          <a:prstGeom prst="rect">
            <a:avLst/>
          </a:prstGeom>
          <a:gradFill flip="none" rotWithShape="1">
            <a:gsLst>
              <a:gs pos="1000">
                <a:srgbClr val="30648D">
                  <a:lumMod val="66845"/>
                  <a:lumOff val="33155"/>
                  <a:alpha val="33571"/>
                </a:srgbClr>
              </a:gs>
              <a:gs pos="100000">
                <a:srgbClr val="30648D">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3784663-32CF-C2B8-633A-F415B3066AB4}"/>
              </a:ext>
            </a:extLst>
          </p:cNvPr>
          <p:cNvSpPr/>
          <p:nvPr/>
        </p:nvSpPr>
        <p:spPr>
          <a:xfrm rot="16200000">
            <a:off x="-384465" y="377531"/>
            <a:ext cx="6857999" cy="6102935"/>
          </a:xfrm>
          <a:prstGeom prst="rect">
            <a:avLst/>
          </a:prstGeom>
          <a:gradFill flip="none" rotWithShape="1">
            <a:gsLst>
              <a:gs pos="1000">
                <a:srgbClr val="30648D">
                  <a:lumMod val="66845"/>
                  <a:lumOff val="33155"/>
                  <a:alpha val="33571"/>
                </a:srgbClr>
              </a:gs>
              <a:gs pos="100000">
                <a:srgbClr val="30648D">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1B86F05-946F-99B1-CB49-09A50EA47B42}"/>
              </a:ext>
            </a:extLst>
          </p:cNvPr>
          <p:cNvSpPr txBox="1"/>
          <p:nvPr/>
        </p:nvSpPr>
        <p:spPr>
          <a:xfrm>
            <a:off x="524282" y="1494919"/>
            <a:ext cx="5427748" cy="4761112"/>
          </a:xfrm>
          <a:prstGeom prst="rect">
            <a:avLst/>
          </a:prstGeom>
          <a:noFill/>
        </p:spPr>
        <p:txBody>
          <a:bodyPr wrap="square" lIns="0" tIns="0" rIns="0" bIns="0" rtlCol="0">
            <a:spAutoFit/>
          </a:bodyPr>
          <a:lstStyle/>
          <a:p>
            <a:pPr>
              <a:lnSpc>
                <a:spcPct val="120000"/>
              </a:lnSpc>
            </a:pPr>
            <a:r>
              <a:rPr lang="en-US" sz="1600" dirty="0">
                <a:solidFill>
                  <a:schemeClr val="bg1"/>
                </a:solidFill>
                <a:effectLst/>
                <a:latin typeface="Montserrat SemiBold" panose="00000700000000000000" pitchFamily="2" charset="0"/>
              </a:rPr>
              <a:t>THE BUSINESS CONTINUES TO EVOLVE ITS WORKFORCE TO ACCOMMODATE THE OMNI-CHANNEL REQUIREMENTS OF OUR MEMBER AND CONTINUE TO DRIVE IMPROVED BUSINESS OUTCOMES. </a:t>
            </a:r>
          </a:p>
          <a:p>
            <a:pPr>
              <a:lnSpc>
                <a:spcPct val="130000"/>
              </a:lnSpc>
            </a:pPr>
            <a:endParaRPr lang="en-US" sz="400" dirty="0">
              <a:effectLst/>
              <a:latin typeface="Montserrat Medium" pitchFamily="2" charset="77"/>
            </a:endParaRPr>
          </a:p>
          <a:p>
            <a:pPr>
              <a:lnSpc>
                <a:spcPct val="130000"/>
              </a:lnSpc>
            </a:pPr>
            <a:endParaRPr lang="en-US" sz="400" dirty="0">
              <a:effectLst/>
              <a:latin typeface="Montserrat Medium" pitchFamily="2" charset="77"/>
            </a:endParaRPr>
          </a:p>
          <a:p>
            <a:pPr>
              <a:lnSpc>
                <a:spcPct val="130000"/>
              </a:lnSpc>
            </a:pPr>
            <a:r>
              <a:rPr lang="en-US" sz="1100" dirty="0">
                <a:effectLst/>
                <a:latin typeface="Montserrat Medium" panose="00000600000000000000" pitchFamily="2" charset="0"/>
              </a:rPr>
              <a:t>Following previous rightsizing success in the deployment and seamless use of key sales and member services tools (TOM, NORD and Zendesk) and their relevant features across Asia Pacific. We will continue to measure and monitor the ratio of manual tasks (less than 10%) across the business to evolve our resources and improve efficiencies. </a:t>
            </a:r>
          </a:p>
          <a:p>
            <a:pPr>
              <a:lnSpc>
                <a:spcPct val="130000"/>
              </a:lnSpc>
            </a:pPr>
            <a:endParaRPr lang="en-US" sz="400" dirty="0">
              <a:effectLst/>
              <a:latin typeface="Montserrat Medium" panose="00000600000000000000" pitchFamily="2" charset="0"/>
            </a:endParaRPr>
          </a:p>
          <a:p>
            <a:pPr>
              <a:lnSpc>
                <a:spcPct val="130000"/>
              </a:lnSpc>
            </a:pPr>
            <a:r>
              <a:rPr lang="en-US" sz="1100" dirty="0">
                <a:effectLst/>
                <a:latin typeface="Montserrat Medium" panose="00000600000000000000" pitchFamily="2" charset="0"/>
              </a:rPr>
              <a:t>In addition, expansion of work-from-home including the resources to support this and the evolution of the </a:t>
            </a:r>
            <a:r>
              <a:rPr lang="en-US" sz="1100" dirty="0" err="1">
                <a:effectLst/>
                <a:latin typeface="Montserrat Medium" panose="00000600000000000000" pitchFamily="2" charset="0"/>
              </a:rPr>
              <a:t>telesales</a:t>
            </a:r>
            <a:r>
              <a:rPr lang="en-US" sz="1100" dirty="0">
                <a:effectLst/>
                <a:latin typeface="Montserrat Medium" panose="00000600000000000000" pitchFamily="2" charset="0"/>
              </a:rPr>
              <a:t> role with a ‘concierge service’ focus are some of the examples of the continued evolution. </a:t>
            </a:r>
          </a:p>
          <a:p>
            <a:pPr>
              <a:lnSpc>
                <a:spcPct val="130000"/>
              </a:lnSpc>
            </a:pPr>
            <a:r>
              <a:rPr lang="en-US" sz="1100" dirty="0">
                <a:effectLst/>
                <a:latin typeface="Montserrat Medium" panose="00000600000000000000" pitchFamily="2" charset="0"/>
              </a:rPr>
              <a:t>Position to be an attractive employer of choice by exploring and implementing new workplace concepts, e.g. flexible working arrangements. </a:t>
            </a:r>
          </a:p>
          <a:p>
            <a:pPr>
              <a:lnSpc>
                <a:spcPct val="130000"/>
              </a:lnSpc>
            </a:pPr>
            <a:endParaRPr lang="en-US" sz="400" dirty="0">
              <a:effectLst/>
              <a:latin typeface="Montserrat Medium" panose="00000600000000000000" pitchFamily="2" charset="0"/>
            </a:endParaRPr>
          </a:p>
          <a:p>
            <a:pPr>
              <a:lnSpc>
                <a:spcPct val="130000"/>
              </a:lnSpc>
            </a:pPr>
            <a:r>
              <a:rPr lang="en-US" sz="1100" dirty="0">
                <a:effectLst/>
                <a:latin typeface="Montserrat Medium" panose="00000600000000000000" pitchFamily="2" charset="0"/>
              </a:rPr>
              <a:t>Success will be measured by achieving a MVP including a key ratio formula which includes financial and non-financial metrics. </a:t>
            </a:r>
          </a:p>
        </p:txBody>
      </p:sp>
      <p:sp>
        <p:nvSpPr>
          <p:cNvPr id="16" name="TextBox 15">
            <a:extLst>
              <a:ext uri="{FF2B5EF4-FFF2-40B4-BE49-F238E27FC236}">
                <a16:creationId xmlns:a16="http://schemas.microsoft.com/office/drawing/2014/main" id="{8F6B20EF-4505-53C8-754C-E4302D34D84E}"/>
              </a:ext>
            </a:extLst>
          </p:cNvPr>
          <p:cNvSpPr txBox="1"/>
          <p:nvPr/>
        </p:nvSpPr>
        <p:spPr>
          <a:xfrm>
            <a:off x="520412" y="622874"/>
            <a:ext cx="5545137" cy="749308"/>
          </a:xfrm>
          <a:prstGeom prst="rect">
            <a:avLst/>
          </a:prstGeom>
          <a:noFill/>
        </p:spPr>
        <p:txBody>
          <a:bodyPr wrap="square" lIns="0" tIns="0" rIns="0" bIns="0">
            <a:spAutoFit/>
          </a:bodyPr>
          <a:lstStyle/>
          <a:p>
            <a:pPr>
              <a:lnSpc>
                <a:spcPct val="90000"/>
              </a:lnSpc>
            </a:pPr>
            <a:r>
              <a:rPr lang="en-AU" sz="1400" b="1" dirty="0">
                <a:solidFill>
                  <a:srgbClr val="050033"/>
                </a:solidFill>
                <a:latin typeface="Montserrat SemiBold" pitchFamily="2" charset="77"/>
              </a:rPr>
              <a:t>THE PLAN</a:t>
            </a:r>
          </a:p>
          <a:p>
            <a:pPr>
              <a:lnSpc>
                <a:spcPct val="90000"/>
              </a:lnSpc>
            </a:pPr>
            <a:r>
              <a:rPr lang="en-AU" sz="3800" dirty="0">
                <a:solidFill>
                  <a:srgbClr val="050033"/>
                </a:solidFill>
                <a:latin typeface="Unna" panose="02040503070705020203" pitchFamily="18" charset="0"/>
              </a:rPr>
              <a:t>Workplace</a:t>
            </a:r>
            <a:r>
              <a:rPr lang="en-AU" sz="4000" dirty="0">
                <a:solidFill>
                  <a:srgbClr val="050033"/>
                </a:solidFill>
                <a:latin typeface="Unna" panose="02040503070705020203" pitchFamily="18" charset="0"/>
              </a:rPr>
              <a:t> </a:t>
            </a:r>
            <a:r>
              <a:rPr lang="en-AU" sz="3200" b="1" dirty="0">
                <a:solidFill>
                  <a:srgbClr val="050033"/>
                </a:solidFill>
                <a:latin typeface="Montserrat SemiBold" pitchFamily="2" charset="77"/>
              </a:rPr>
              <a:t>EVOLUTION</a:t>
            </a:r>
          </a:p>
        </p:txBody>
      </p:sp>
      <p:cxnSp>
        <p:nvCxnSpPr>
          <p:cNvPr id="13" name="Google Shape;121;p11">
            <a:extLst>
              <a:ext uri="{FF2B5EF4-FFF2-40B4-BE49-F238E27FC236}">
                <a16:creationId xmlns:a16="http://schemas.microsoft.com/office/drawing/2014/main" id="{9C81A253-A56A-1FB9-4346-67404032B263}"/>
              </a:ext>
            </a:extLst>
          </p:cNvPr>
          <p:cNvCxnSpPr>
            <a:cxnSpLocks/>
          </p:cNvCxnSpPr>
          <p:nvPr/>
        </p:nvCxnSpPr>
        <p:spPr>
          <a:xfrm>
            <a:off x="2279776" y="6563807"/>
            <a:ext cx="9607424" cy="0"/>
          </a:xfrm>
          <a:prstGeom prst="straightConnector1">
            <a:avLst/>
          </a:prstGeom>
          <a:noFill/>
          <a:ln w="9525" cap="flat" cmpd="sng">
            <a:solidFill>
              <a:srgbClr val="030F50"/>
            </a:solidFill>
            <a:prstDash val="solid"/>
            <a:miter lim="800000"/>
            <a:headEnd type="none" w="sm" len="sm"/>
            <a:tailEnd type="none" w="sm" len="sm"/>
          </a:ln>
        </p:spPr>
      </p:cxnSp>
      <p:pic>
        <p:nvPicPr>
          <p:cNvPr id="6146" name="Picture 2" descr="A close up of a logo&#10;&#10;Description automatically generated">
            <a:extLst>
              <a:ext uri="{FF2B5EF4-FFF2-40B4-BE49-F238E27FC236}">
                <a16:creationId xmlns:a16="http://schemas.microsoft.com/office/drawing/2014/main" id="{AB43D124-3DAB-6A4C-914B-87E5856396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97" y="6403058"/>
            <a:ext cx="1895583" cy="32149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BF6B256-3723-6977-3E79-5E970783395A}"/>
              </a:ext>
            </a:extLst>
          </p:cNvPr>
          <p:cNvSpPr txBox="1"/>
          <p:nvPr/>
        </p:nvSpPr>
        <p:spPr>
          <a:xfrm>
            <a:off x="11861427" y="6403058"/>
            <a:ext cx="335758" cy="307777"/>
          </a:xfrm>
          <a:prstGeom prst="rect">
            <a:avLst/>
          </a:prstGeom>
          <a:noFill/>
        </p:spPr>
        <p:txBody>
          <a:bodyPr wrap="square" rtlCol="0">
            <a:spAutoFit/>
          </a:bodyPr>
          <a:lstStyle/>
          <a:p>
            <a:r>
              <a:rPr lang="en-US" sz="1400" dirty="0">
                <a:latin typeface="Unna" panose="02040503070705090203" pitchFamily="18" charset="77"/>
              </a:rPr>
              <a:t>5</a:t>
            </a:r>
          </a:p>
        </p:txBody>
      </p:sp>
      <p:sp>
        <p:nvSpPr>
          <p:cNvPr id="2" name="TextBox 1">
            <a:extLst>
              <a:ext uri="{FF2B5EF4-FFF2-40B4-BE49-F238E27FC236}">
                <a16:creationId xmlns:a16="http://schemas.microsoft.com/office/drawing/2014/main" id="{F6149D32-2C4B-5B54-8295-6DD6E3954978}"/>
              </a:ext>
            </a:extLst>
          </p:cNvPr>
          <p:cNvSpPr txBox="1"/>
          <p:nvPr/>
        </p:nvSpPr>
        <p:spPr>
          <a:xfrm>
            <a:off x="6476312" y="905799"/>
            <a:ext cx="5191406" cy="4780026"/>
          </a:xfrm>
          <a:prstGeom prst="rect">
            <a:avLst/>
          </a:prstGeom>
          <a:noFill/>
        </p:spPr>
        <p:txBody>
          <a:bodyPr wrap="square" lIns="0" tIns="0" rIns="0" bIns="0" rtlCol="0">
            <a:spAutoFit/>
          </a:bodyPr>
          <a:lstStyle/>
          <a:p>
            <a:pPr>
              <a:spcBef>
                <a:spcPts val="2000"/>
              </a:spcBef>
            </a:pPr>
            <a:r>
              <a:rPr lang="en-US" sz="2000" dirty="0">
                <a:solidFill>
                  <a:srgbClr val="050033"/>
                </a:solidFill>
                <a:latin typeface="Montserrat SemiBold" panose="00000700000000000000" pitchFamily="2" charset="0"/>
              </a:rPr>
              <a:t>MVP</a:t>
            </a:r>
            <a:endParaRPr lang="en-US" sz="2800" dirty="0">
              <a:solidFill>
                <a:srgbClr val="050033"/>
              </a:solidFill>
              <a:latin typeface="Montserrat SemiBold" panose="00000700000000000000" pitchFamily="2" charset="0"/>
            </a:endParaRPr>
          </a:p>
          <a:p>
            <a:pPr>
              <a:spcAft>
                <a:spcPts val="2000"/>
              </a:spcAft>
            </a:pPr>
            <a:r>
              <a:rPr lang="en-US" sz="1100" dirty="0">
                <a:solidFill>
                  <a:srgbClr val="050033"/>
                </a:solidFill>
                <a:latin typeface="Montserrat SemiBold" panose="00000700000000000000" pitchFamily="2" charset="0"/>
              </a:rPr>
              <a:t>________________________</a:t>
            </a:r>
          </a:p>
          <a:p>
            <a:pPr marL="171450" indent="-171450">
              <a:lnSpc>
                <a:spcPct val="140000"/>
              </a:lnSpc>
              <a:buFont typeface="Arial" panose="020B0604020202020204" pitchFamily="34" charset="0"/>
              <a:buChar char="•"/>
            </a:pPr>
            <a:r>
              <a:rPr lang="en-US" sz="1100" dirty="0">
                <a:solidFill>
                  <a:srgbClr val="050033"/>
                </a:solidFill>
                <a:effectLst/>
                <a:latin typeface="Montserrat Light" panose="00000400000000000000" pitchFamily="2" charset="0"/>
              </a:rPr>
              <a:t>Establish a broader scope of KPI’s (e.g. COA, LTV) </a:t>
            </a:r>
          </a:p>
          <a:p>
            <a:pPr marL="171450" indent="-171450">
              <a:lnSpc>
                <a:spcPct val="140000"/>
              </a:lnSpc>
              <a:buFont typeface="Arial" panose="020B0604020202020204" pitchFamily="34" charset="0"/>
              <a:buChar char="•"/>
            </a:pPr>
            <a:r>
              <a:rPr lang="en-US" sz="1100" dirty="0">
                <a:solidFill>
                  <a:srgbClr val="050033"/>
                </a:solidFill>
                <a:effectLst/>
                <a:latin typeface="Montserrat Light" panose="00000400000000000000" pitchFamily="2" charset="0"/>
              </a:rPr>
              <a:t>Review business rules version 1.0 </a:t>
            </a:r>
          </a:p>
          <a:p>
            <a:pPr marL="171450" indent="-171450">
              <a:lnSpc>
                <a:spcPct val="140000"/>
              </a:lnSpc>
              <a:buFont typeface="Arial" panose="020B0604020202020204" pitchFamily="34" charset="0"/>
              <a:buChar char="•"/>
            </a:pPr>
            <a:r>
              <a:rPr lang="en-US" sz="1100" dirty="0">
                <a:solidFill>
                  <a:srgbClr val="050033"/>
                </a:solidFill>
                <a:effectLst/>
                <a:latin typeface="Montserrat Light" panose="00000400000000000000" pitchFamily="2" charset="0"/>
              </a:rPr>
              <a:t>Identify 5 priority solutions to improve efficiency </a:t>
            </a:r>
          </a:p>
          <a:p>
            <a:pPr marL="171450" indent="-171450">
              <a:lnSpc>
                <a:spcPct val="140000"/>
              </a:lnSpc>
              <a:buFont typeface="Arial" panose="020B0604020202020204" pitchFamily="34" charset="0"/>
              <a:buChar char="•"/>
            </a:pPr>
            <a:r>
              <a:rPr lang="en-US" sz="1100" dirty="0">
                <a:solidFill>
                  <a:srgbClr val="050033"/>
                </a:solidFill>
                <a:effectLst/>
                <a:latin typeface="Montserrat Light" panose="00000400000000000000" pitchFamily="2" charset="0"/>
              </a:rPr>
              <a:t>Evolution of </a:t>
            </a:r>
            <a:r>
              <a:rPr lang="en-US" sz="1100" dirty="0" err="1">
                <a:solidFill>
                  <a:srgbClr val="050033"/>
                </a:solidFill>
                <a:effectLst/>
                <a:latin typeface="Montserrat Light" panose="00000400000000000000" pitchFamily="2" charset="0"/>
              </a:rPr>
              <a:t>Telesales</a:t>
            </a:r>
            <a:r>
              <a:rPr lang="en-US" sz="1100" dirty="0">
                <a:solidFill>
                  <a:srgbClr val="050033"/>
                </a:solidFill>
                <a:effectLst/>
                <a:latin typeface="Montserrat Light" panose="00000400000000000000" pitchFamily="2" charset="0"/>
              </a:rPr>
              <a:t> role – create framework and pilot Concierge Service </a:t>
            </a:r>
          </a:p>
          <a:p>
            <a:pPr marL="171450" indent="-171450">
              <a:lnSpc>
                <a:spcPct val="140000"/>
              </a:lnSpc>
              <a:buFont typeface="Arial" panose="020B0604020202020204" pitchFamily="34" charset="0"/>
              <a:buChar char="•"/>
            </a:pPr>
            <a:r>
              <a:rPr lang="en-US" sz="1100" dirty="0">
                <a:solidFill>
                  <a:srgbClr val="050033"/>
                </a:solidFill>
                <a:effectLst/>
                <a:latin typeface="Montserrat Light" panose="00000400000000000000" pitchFamily="2" charset="0"/>
              </a:rPr>
              <a:t>Expansion of Hybrid Workforce </a:t>
            </a:r>
          </a:p>
          <a:p>
            <a:pPr marL="171450" indent="-171450">
              <a:lnSpc>
                <a:spcPct val="140000"/>
              </a:lnSpc>
              <a:buFont typeface="Arial" panose="020B0604020202020204" pitchFamily="34" charset="0"/>
              <a:buChar char="•"/>
            </a:pPr>
            <a:r>
              <a:rPr lang="en-US" sz="1100" dirty="0">
                <a:solidFill>
                  <a:srgbClr val="050033"/>
                </a:solidFill>
                <a:effectLst/>
                <a:latin typeface="Montserrat Light" panose="00000400000000000000" pitchFamily="2" charset="0"/>
              </a:rPr>
              <a:t>Pilot flexible working arrangements </a:t>
            </a:r>
          </a:p>
          <a:p>
            <a:pPr marL="171450" indent="-171450">
              <a:lnSpc>
                <a:spcPct val="140000"/>
              </a:lnSpc>
              <a:buFont typeface="Arial" panose="020B0604020202020204" pitchFamily="34" charset="0"/>
              <a:buChar char="•"/>
            </a:pPr>
            <a:r>
              <a:rPr lang="en-US" sz="1100" dirty="0">
                <a:solidFill>
                  <a:srgbClr val="050033"/>
                </a:solidFill>
                <a:effectLst/>
                <a:latin typeface="Montserrat Light" panose="00000400000000000000" pitchFamily="2" charset="0"/>
              </a:rPr>
              <a:t>More regular opportunities for Business Solutions to collaborate across departments, discuss innovation and strategy </a:t>
            </a:r>
          </a:p>
          <a:p>
            <a:pPr marL="0" marR="0" lvl="0" indent="0" algn="l" defTabSz="914400" rtl="0" eaLnBrk="1" fontAlgn="auto" latinLnBrk="0" hangingPunct="1">
              <a:lnSpc>
                <a:spcPct val="100000"/>
              </a:lnSpc>
              <a:spcBef>
                <a:spcPts val="2000"/>
              </a:spcBef>
              <a:spcAft>
                <a:spcPts val="0"/>
              </a:spcAft>
              <a:buClrTx/>
              <a:buSzTx/>
              <a:buFontTx/>
              <a:buNone/>
              <a:tabLst/>
              <a:defRPr/>
            </a:pPr>
            <a:r>
              <a:rPr kumimoji="0" lang="en-US" sz="2000" b="0" u="none" strike="noStrike" kern="1200" cap="none" spc="0" normalizeH="0" baseline="0" noProof="0" dirty="0">
                <a:ln>
                  <a:noFill/>
                </a:ln>
                <a:solidFill>
                  <a:srgbClr val="050033"/>
                </a:solidFill>
                <a:effectLst/>
                <a:uLnTx/>
                <a:uFillTx/>
                <a:latin typeface="Montserrat SemiBold" panose="00000700000000000000" pitchFamily="2" charset="0"/>
              </a:rPr>
              <a:t>FULL SCOPE</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en-US" sz="1100" b="0" i="0" u="none" strike="noStrike" kern="1200" cap="none" spc="0" normalizeH="0" baseline="0" noProof="0" dirty="0">
                <a:ln>
                  <a:noFill/>
                </a:ln>
                <a:solidFill>
                  <a:srgbClr val="050033"/>
                </a:solidFill>
                <a:effectLst/>
                <a:uLnTx/>
                <a:uFillTx/>
                <a:latin typeface="Montserrat SemiBold" panose="00000700000000000000" pitchFamily="2" charset="0"/>
              </a:rPr>
              <a:t>_________________________</a:t>
            </a:r>
            <a:endParaRPr lang="en-US" sz="2800" dirty="0">
              <a:solidFill>
                <a:srgbClr val="050033"/>
              </a:solidFill>
              <a:latin typeface="Montserrat SemiBold" panose="00000700000000000000" pitchFamily="2" charset="0"/>
            </a:endParaRPr>
          </a:p>
          <a:p>
            <a:pPr marL="171450" indent="-171450">
              <a:lnSpc>
                <a:spcPct val="140000"/>
              </a:lnSpc>
              <a:buFont typeface="Arial" panose="020B0604020202020204" pitchFamily="34" charset="0"/>
              <a:buChar char="•"/>
            </a:pPr>
            <a:r>
              <a:rPr lang="en-US" sz="1100" dirty="0">
                <a:solidFill>
                  <a:srgbClr val="050033"/>
                </a:solidFill>
                <a:effectLst/>
                <a:latin typeface="Montserrat Light" panose="00000400000000000000" pitchFamily="2" charset="0"/>
              </a:rPr>
              <a:t>Implement a ‘lean manufacturing style’ framework into the business </a:t>
            </a:r>
          </a:p>
          <a:p>
            <a:pPr marL="171450" indent="-171450">
              <a:lnSpc>
                <a:spcPct val="140000"/>
              </a:lnSpc>
              <a:buFont typeface="Arial" panose="020B0604020202020204" pitchFamily="34" charset="0"/>
              <a:buChar char="•"/>
            </a:pPr>
            <a:r>
              <a:rPr lang="en-US" sz="1100" dirty="0">
                <a:solidFill>
                  <a:srgbClr val="050033"/>
                </a:solidFill>
                <a:effectLst/>
                <a:latin typeface="Montserrat Light" panose="00000400000000000000" pitchFamily="2" charset="0"/>
              </a:rPr>
              <a:t>Further review and develop business rules and KPI version 2.0 </a:t>
            </a:r>
          </a:p>
          <a:p>
            <a:pPr marL="171450" indent="-171450">
              <a:lnSpc>
                <a:spcPct val="140000"/>
              </a:lnSpc>
              <a:buFont typeface="Arial" panose="020B0604020202020204" pitchFamily="34" charset="0"/>
              <a:buChar char="•"/>
            </a:pPr>
            <a:r>
              <a:rPr lang="en-US" sz="1100" dirty="0">
                <a:solidFill>
                  <a:srgbClr val="050033"/>
                </a:solidFill>
                <a:effectLst/>
                <a:latin typeface="Montserrat Light" panose="00000400000000000000" pitchFamily="2" charset="0"/>
              </a:rPr>
              <a:t>Implement the 5 priority solutions to improve efficiency </a:t>
            </a:r>
          </a:p>
          <a:p>
            <a:pPr marL="171450" indent="-171450">
              <a:lnSpc>
                <a:spcPct val="140000"/>
              </a:lnSpc>
              <a:buFont typeface="Arial" panose="020B0604020202020204" pitchFamily="34" charset="0"/>
              <a:buChar char="•"/>
            </a:pPr>
            <a:r>
              <a:rPr lang="en-US" sz="1100" dirty="0">
                <a:solidFill>
                  <a:srgbClr val="050033"/>
                </a:solidFill>
                <a:effectLst/>
                <a:latin typeface="Montserrat Light" panose="00000400000000000000" pitchFamily="2" charset="0"/>
              </a:rPr>
              <a:t>Culture that fosters better cross team/region collaboration at all levels </a:t>
            </a:r>
          </a:p>
        </p:txBody>
      </p:sp>
      <p:sp>
        <p:nvSpPr>
          <p:cNvPr id="26" name="TextBox 25">
            <a:extLst>
              <a:ext uri="{FF2B5EF4-FFF2-40B4-BE49-F238E27FC236}">
                <a16:creationId xmlns:a16="http://schemas.microsoft.com/office/drawing/2014/main" id="{9A62C8FF-4606-F1D4-8AA5-71B2B37DED46}"/>
              </a:ext>
            </a:extLst>
          </p:cNvPr>
          <p:cNvSpPr txBox="1"/>
          <p:nvPr/>
        </p:nvSpPr>
        <p:spPr>
          <a:xfrm>
            <a:off x="8646995" y="6106991"/>
            <a:ext cx="3214432" cy="338554"/>
          </a:xfrm>
          <a:prstGeom prst="rect">
            <a:avLst/>
          </a:prstGeom>
          <a:noFill/>
        </p:spPr>
        <p:txBody>
          <a:bodyPr wrap="square">
            <a:spAutoFit/>
          </a:bodyPr>
          <a:lstStyle/>
          <a:p>
            <a:pPr marL="0" indent="0" algn="r">
              <a:buNone/>
            </a:pPr>
            <a:r>
              <a:rPr lang="en-US" sz="1000" b="1" dirty="0">
                <a:solidFill>
                  <a:srgbClr val="030F50"/>
                </a:solidFill>
                <a:effectLst/>
                <a:latin typeface="Montserrat SemiBold" pitchFamily="2" charset="77"/>
              </a:rPr>
              <a:t>LEAD BY:  </a:t>
            </a:r>
            <a:r>
              <a:rPr lang="en-US" sz="1600" dirty="0">
                <a:solidFill>
                  <a:srgbClr val="030F50"/>
                </a:solidFill>
                <a:effectLst/>
                <a:latin typeface="Unna" panose="02040503070705090203" pitchFamily="18" charset="77"/>
              </a:rPr>
              <a:t>Wayne and Paul</a:t>
            </a:r>
            <a:endParaRPr lang="en-US" dirty="0">
              <a:solidFill>
                <a:srgbClr val="030F50"/>
              </a:solidFill>
              <a:effectLst/>
              <a:latin typeface="Unna" panose="02040503070705090203" pitchFamily="18" charset="77"/>
            </a:endParaRPr>
          </a:p>
        </p:txBody>
      </p:sp>
    </p:spTree>
    <p:extLst>
      <p:ext uri="{BB962C8B-B14F-4D97-AF65-F5344CB8AC3E}">
        <p14:creationId xmlns:p14="http://schemas.microsoft.com/office/powerpoint/2010/main" val="1331613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2C8442-2AB8-9E6B-2F4B-6441ACF5D47F}"/>
              </a:ext>
            </a:extLst>
          </p:cNvPr>
          <p:cNvPicPr>
            <a:picLocks noChangeAspect="1"/>
          </p:cNvPicPr>
          <p:nvPr/>
        </p:nvPicPr>
        <p:blipFill rotWithShape="1">
          <a:blip r:embed="rId3"/>
          <a:srcRect l="4595" t="-343" r="9854" b="31708"/>
          <a:stretch/>
        </p:blipFill>
        <p:spPr>
          <a:xfrm>
            <a:off x="0" y="-34435"/>
            <a:ext cx="12201485" cy="6892434"/>
          </a:xfrm>
          <a:prstGeom prst="rect">
            <a:avLst/>
          </a:prstGeom>
        </p:spPr>
      </p:pic>
      <p:sp>
        <p:nvSpPr>
          <p:cNvPr id="6" name="Rectangle 5">
            <a:extLst>
              <a:ext uri="{FF2B5EF4-FFF2-40B4-BE49-F238E27FC236}">
                <a16:creationId xmlns:a16="http://schemas.microsoft.com/office/drawing/2014/main" id="{02AD4376-A739-E262-E6B0-F97C761D6CFF}"/>
              </a:ext>
            </a:extLst>
          </p:cNvPr>
          <p:cNvSpPr/>
          <p:nvPr/>
        </p:nvSpPr>
        <p:spPr>
          <a:xfrm>
            <a:off x="8701832" y="-12032"/>
            <a:ext cx="3499653" cy="6870031"/>
          </a:xfrm>
          <a:prstGeom prst="rect">
            <a:avLst/>
          </a:prstGeom>
          <a:solidFill>
            <a:srgbClr val="050033"/>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146304" rIns="457200" bIns="274320" rtlCol="0" anchor="t" anchorCtr="0"/>
          <a:lstStyle/>
          <a:p>
            <a:pPr>
              <a:spcBef>
                <a:spcPts val="600"/>
              </a:spcBef>
            </a:pPr>
            <a:endParaRPr lang="en-US" sz="100" dirty="0">
              <a:solidFill>
                <a:schemeClr val="bg1"/>
              </a:solidFill>
              <a:latin typeface="Montserrat SemiBold" panose="00000700000000000000" pitchFamily="2" charset="0"/>
            </a:endParaRPr>
          </a:p>
          <a:p>
            <a:pPr>
              <a:spcBef>
                <a:spcPts val="600"/>
              </a:spcBef>
            </a:pPr>
            <a:r>
              <a:rPr lang="en-US" dirty="0">
                <a:solidFill>
                  <a:schemeClr val="bg1"/>
                </a:solidFill>
                <a:latin typeface="Montserrat SemiBold" panose="00000700000000000000" pitchFamily="2" charset="0"/>
              </a:rPr>
              <a:t>MVP</a:t>
            </a:r>
            <a:endParaRPr lang="en-US" sz="4400" dirty="0">
              <a:solidFill>
                <a:schemeClr val="bg1"/>
              </a:solidFill>
              <a:latin typeface="Montserrat SemiBold" panose="00000700000000000000" pitchFamily="2" charset="0"/>
            </a:endParaRPr>
          </a:p>
          <a:p>
            <a:pPr>
              <a:spcAft>
                <a:spcPts val="2000"/>
              </a:spcAft>
            </a:pPr>
            <a:r>
              <a:rPr lang="en-US" sz="1100" dirty="0">
                <a:solidFill>
                  <a:schemeClr val="bg1"/>
                </a:solidFill>
                <a:latin typeface="Montserrat SemiBold" panose="00000700000000000000" pitchFamily="2" charset="0"/>
              </a:rPr>
              <a:t>_____________________</a:t>
            </a:r>
            <a:endParaRPr lang="en-US" sz="1800" dirty="0">
              <a:solidFill>
                <a:schemeClr val="bg1"/>
              </a:solidFill>
              <a:latin typeface="Montserrat SemiBold" panose="00000700000000000000" pitchFamily="2" charset="0"/>
            </a:endParaRPr>
          </a:p>
          <a:p>
            <a:pPr marL="171450" indent="-171450">
              <a:lnSpc>
                <a:spcPct val="130000"/>
              </a:lnSpc>
              <a:buFont typeface="Arial" panose="020B0604020202020204" pitchFamily="34" charset="0"/>
              <a:buChar char="•"/>
            </a:pPr>
            <a:r>
              <a:rPr lang="en-US" sz="1000" dirty="0">
                <a:solidFill>
                  <a:srgbClr val="D2EFF3"/>
                </a:solidFill>
                <a:effectLst/>
                <a:latin typeface="Montserrat Light" panose="00000400000000000000" pitchFamily="2" charset="0"/>
              </a:rPr>
              <a:t>Automated execution of multi-channel (email/social/voice) acquisition campaigns across relevant markets with a conversion rate above current single channel campaigns (e.g. Guest History via unsolicited telephone call). </a:t>
            </a:r>
          </a:p>
          <a:p>
            <a:pPr>
              <a:lnSpc>
                <a:spcPct val="130000"/>
              </a:lnSpc>
            </a:pPr>
            <a:endParaRPr lang="en-US" sz="400" dirty="0">
              <a:solidFill>
                <a:srgbClr val="D2EFF3"/>
              </a:solidFill>
              <a:effectLst/>
              <a:latin typeface="Montserrat Light" panose="00000400000000000000" pitchFamily="2" charset="0"/>
            </a:endParaRPr>
          </a:p>
          <a:p>
            <a:pPr marL="171450" indent="-171450">
              <a:lnSpc>
                <a:spcPct val="130000"/>
              </a:lnSpc>
              <a:buFont typeface="Arial" panose="020B0604020202020204" pitchFamily="34" charset="0"/>
              <a:buChar char="•"/>
            </a:pPr>
            <a:r>
              <a:rPr lang="en-US" sz="1000" dirty="0" err="1">
                <a:solidFill>
                  <a:srgbClr val="D2EFF3"/>
                </a:solidFill>
                <a:effectLst/>
                <a:latin typeface="Montserrat Light" panose="00000400000000000000" pitchFamily="2" charset="0"/>
              </a:rPr>
              <a:t>Optimised</a:t>
            </a:r>
            <a:r>
              <a:rPr lang="en-US" sz="1000" dirty="0">
                <a:solidFill>
                  <a:srgbClr val="D2EFF3"/>
                </a:solidFill>
                <a:effectLst/>
                <a:latin typeface="Montserrat Light" panose="00000400000000000000" pitchFamily="2" charset="0"/>
              </a:rPr>
              <a:t> renewal campaigns, particularly where prior purchase was via a non-</a:t>
            </a:r>
            <a:r>
              <a:rPr lang="en-US" sz="1000" dirty="0" err="1">
                <a:solidFill>
                  <a:srgbClr val="D2EFF3"/>
                </a:solidFill>
                <a:effectLst/>
                <a:latin typeface="Montserrat Light" panose="00000400000000000000" pitchFamily="2" charset="0"/>
              </a:rPr>
              <a:t>telesales</a:t>
            </a:r>
            <a:r>
              <a:rPr lang="en-US" sz="1000" dirty="0">
                <a:solidFill>
                  <a:srgbClr val="D2EFF3"/>
                </a:solidFill>
                <a:effectLst/>
                <a:latin typeface="Montserrat Light" panose="00000400000000000000" pitchFamily="2" charset="0"/>
              </a:rPr>
              <a:t> channel. </a:t>
            </a:r>
          </a:p>
          <a:p>
            <a:pPr marL="171450" indent="-171450">
              <a:lnSpc>
                <a:spcPct val="130000"/>
              </a:lnSpc>
              <a:buFont typeface="Arial" panose="020B0604020202020204" pitchFamily="34" charset="0"/>
              <a:buChar char="•"/>
            </a:pPr>
            <a:endParaRPr lang="en-US" sz="400" dirty="0">
              <a:solidFill>
                <a:srgbClr val="D2EFF3"/>
              </a:solidFill>
              <a:effectLst/>
              <a:latin typeface="Montserrat Light" panose="00000400000000000000" pitchFamily="2" charset="0"/>
            </a:endParaRPr>
          </a:p>
          <a:p>
            <a:pPr marL="171450" indent="-171450">
              <a:lnSpc>
                <a:spcPct val="130000"/>
              </a:lnSpc>
              <a:buFont typeface="Arial" panose="020B0604020202020204" pitchFamily="34" charset="0"/>
              <a:buChar char="•"/>
            </a:pPr>
            <a:r>
              <a:rPr lang="en-US" sz="1000" dirty="0">
                <a:solidFill>
                  <a:srgbClr val="D2EFF3"/>
                </a:solidFill>
                <a:effectLst/>
                <a:latin typeface="Montserrat Light" panose="00000400000000000000" pitchFamily="2" charset="0"/>
              </a:rPr>
              <a:t>Automation of 4 engagement campaigns throughout membership year across all markets. </a:t>
            </a:r>
            <a:endParaRPr lang="en-US" sz="1000" dirty="0">
              <a:solidFill>
                <a:srgbClr val="D2EFF3"/>
              </a:solidFill>
              <a:latin typeface="Montserrat Light" panose="00000400000000000000" pitchFamily="2" charset="0"/>
            </a:endParaRPr>
          </a:p>
          <a:p>
            <a:pPr marL="0" marR="0" lvl="0" indent="0" algn="l" defTabSz="914400" rtl="0" eaLnBrk="1" fontAlgn="auto" latinLnBrk="0" hangingPunct="1">
              <a:lnSpc>
                <a:spcPct val="100000"/>
              </a:lnSpc>
              <a:spcBef>
                <a:spcPts val="2000"/>
              </a:spcBef>
              <a:spcAft>
                <a:spcPts val="0"/>
              </a:spcAft>
              <a:buClrTx/>
              <a:buSzTx/>
              <a:buFontTx/>
              <a:buNone/>
              <a:tabLst/>
              <a:defRPr/>
            </a:pPr>
            <a:r>
              <a:rPr kumimoji="0" lang="en-US" b="0" u="none" strike="noStrike" kern="1200" cap="none" spc="0" normalizeH="0" baseline="0" noProof="0" dirty="0">
                <a:ln>
                  <a:noFill/>
                </a:ln>
                <a:solidFill>
                  <a:schemeClr val="bg1"/>
                </a:solidFill>
                <a:effectLst/>
                <a:uLnTx/>
                <a:uFillTx/>
                <a:latin typeface="Montserrat SemiBold" panose="00000700000000000000" pitchFamily="2" charset="0"/>
              </a:rPr>
              <a:t>FULL SCOPE</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Montserrat SemiBold" panose="00000700000000000000" pitchFamily="2" charset="0"/>
              </a:rPr>
              <a:t>______________________</a:t>
            </a:r>
            <a:endParaRPr lang="en-US" sz="1100" dirty="0">
              <a:solidFill>
                <a:schemeClr val="bg1"/>
              </a:solidFill>
              <a:latin typeface="Montserrat SemiBold" panose="00000700000000000000" pitchFamily="2" charset="0"/>
            </a:endParaRPr>
          </a:p>
          <a:p>
            <a:pPr marL="171450" indent="-171450">
              <a:lnSpc>
                <a:spcPct val="130000"/>
              </a:lnSpc>
              <a:spcAft>
                <a:spcPts val="1000"/>
              </a:spcAft>
              <a:buFont typeface="Arial" panose="020B0604020202020204" pitchFamily="34" charset="0"/>
              <a:buChar char="•"/>
            </a:pPr>
            <a:r>
              <a:rPr lang="en-US" sz="1000" dirty="0">
                <a:solidFill>
                  <a:srgbClr val="D2EFF3"/>
                </a:solidFill>
                <a:latin typeface="Montserrat Light" pitchFamily="2" charset="77"/>
              </a:rPr>
              <a:t>Full omni-channel acquisition approach to lead management.</a:t>
            </a:r>
          </a:p>
          <a:p>
            <a:pPr marL="171450" indent="-171450">
              <a:lnSpc>
                <a:spcPct val="130000"/>
              </a:lnSpc>
              <a:spcAft>
                <a:spcPts val="1000"/>
              </a:spcAft>
              <a:buFont typeface="Arial" panose="020B0604020202020204" pitchFamily="34" charset="0"/>
              <a:buChar char="•"/>
            </a:pPr>
            <a:r>
              <a:rPr lang="en-US" sz="1000" dirty="0">
                <a:solidFill>
                  <a:srgbClr val="D2EFF3"/>
                </a:solidFill>
                <a:latin typeface="Montserrat Light" pitchFamily="2" charset="77"/>
              </a:rPr>
              <a:t>Sales funnel integrated within the ALL membership lifecycle.</a:t>
            </a:r>
          </a:p>
          <a:p>
            <a:pPr marL="171450" indent="-171450">
              <a:lnSpc>
                <a:spcPct val="130000"/>
              </a:lnSpc>
              <a:spcAft>
                <a:spcPts val="1000"/>
              </a:spcAft>
              <a:buFont typeface="Arial" panose="020B0604020202020204" pitchFamily="34" charset="0"/>
              <a:buChar char="•"/>
            </a:pPr>
            <a:r>
              <a:rPr lang="en-US" sz="1000" dirty="0">
                <a:solidFill>
                  <a:srgbClr val="D2EFF3"/>
                </a:solidFill>
                <a:latin typeface="Montserrat Light" pitchFamily="2" charset="77"/>
              </a:rPr>
              <a:t>Comprehensive trigger-based engagement strategy throughout membership lifecycle</a:t>
            </a:r>
          </a:p>
        </p:txBody>
      </p:sp>
      <p:sp>
        <p:nvSpPr>
          <p:cNvPr id="9" name="TextBox 8">
            <a:extLst>
              <a:ext uri="{FF2B5EF4-FFF2-40B4-BE49-F238E27FC236}">
                <a16:creationId xmlns:a16="http://schemas.microsoft.com/office/drawing/2014/main" id="{51B86F05-946F-99B1-CB49-09A50EA47B42}"/>
              </a:ext>
            </a:extLst>
          </p:cNvPr>
          <p:cNvSpPr txBox="1"/>
          <p:nvPr/>
        </p:nvSpPr>
        <p:spPr>
          <a:xfrm>
            <a:off x="550864" y="1981904"/>
            <a:ext cx="3699020" cy="2200474"/>
          </a:xfrm>
          <a:prstGeom prst="rect">
            <a:avLst/>
          </a:prstGeom>
          <a:noFill/>
        </p:spPr>
        <p:txBody>
          <a:bodyPr wrap="square" lIns="0" tIns="0" rIns="0" bIns="0" rtlCol="0">
            <a:spAutoFit/>
          </a:bodyPr>
          <a:lstStyle/>
          <a:p>
            <a:pPr>
              <a:lnSpc>
                <a:spcPct val="130000"/>
              </a:lnSpc>
            </a:pPr>
            <a:r>
              <a:rPr lang="en-US" sz="1200" dirty="0">
                <a:solidFill>
                  <a:srgbClr val="050033"/>
                </a:solidFill>
                <a:effectLst/>
                <a:latin typeface="Montserrat Medium" pitchFamily="2" charset="77"/>
              </a:rPr>
              <a:t>All points of engagement are opportunities for positive reinforcement of the membership value. It is critical to </a:t>
            </a:r>
            <a:r>
              <a:rPr lang="en-US" sz="1200" dirty="0" err="1">
                <a:solidFill>
                  <a:srgbClr val="050033"/>
                </a:solidFill>
                <a:effectLst/>
                <a:latin typeface="Montserrat Medium" pitchFamily="2" charset="77"/>
              </a:rPr>
              <a:t>optimise</a:t>
            </a:r>
            <a:r>
              <a:rPr lang="en-US" sz="1200" dirty="0">
                <a:solidFill>
                  <a:srgbClr val="050033"/>
                </a:solidFill>
                <a:effectLst/>
                <a:latin typeface="Montserrat Medium" pitchFamily="2" charset="77"/>
              </a:rPr>
              <a:t> those opportunities for the best outcome, being the maximum value that a member receives from their investment and the maximum value that Accor and Accor Plus receives from the ongoing membership</a:t>
            </a:r>
            <a:r>
              <a:rPr lang="en-US" sz="1200" dirty="0">
                <a:solidFill>
                  <a:srgbClr val="050033"/>
                </a:solidFill>
                <a:latin typeface="Montserrat Medium" pitchFamily="2" charset="77"/>
              </a:rPr>
              <a:t> markets.</a:t>
            </a:r>
          </a:p>
          <a:p>
            <a:pPr>
              <a:lnSpc>
                <a:spcPct val="130000"/>
              </a:lnSpc>
              <a:spcAft>
                <a:spcPts val="1000"/>
              </a:spcAft>
            </a:pPr>
            <a:endParaRPr lang="en-US" sz="1100" dirty="0">
              <a:solidFill>
                <a:srgbClr val="050033"/>
              </a:solidFill>
              <a:latin typeface="Montserrat Medium" pitchFamily="2" charset="77"/>
            </a:endParaRPr>
          </a:p>
        </p:txBody>
      </p:sp>
      <p:sp>
        <p:nvSpPr>
          <p:cNvPr id="16" name="TextBox 15">
            <a:extLst>
              <a:ext uri="{FF2B5EF4-FFF2-40B4-BE49-F238E27FC236}">
                <a16:creationId xmlns:a16="http://schemas.microsoft.com/office/drawing/2014/main" id="{8F6B20EF-4505-53C8-754C-E4302D34D84E}"/>
              </a:ext>
            </a:extLst>
          </p:cNvPr>
          <p:cNvSpPr txBox="1"/>
          <p:nvPr/>
        </p:nvSpPr>
        <p:spPr>
          <a:xfrm>
            <a:off x="679388" y="543670"/>
            <a:ext cx="5328000" cy="1144544"/>
          </a:xfrm>
          <a:prstGeom prst="rect">
            <a:avLst/>
          </a:prstGeom>
          <a:noFill/>
        </p:spPr>
        <p:txBody>
          <a:bodyPr wrap="square" lIns="0" tIns="0" rIns="0" bIns="0">
            <a:spAutoFit/>
          </a:bodyPr>
          <a:lstStyle/>
          <a:p>
            <a:pPr>
              <a:lnSpc>
                <a:spcPct val="90000"/>
              </a:lnSpc>
            </a:pPr>
            <a:r>
              <a:rPr lang="en-AU" sz="1400" b="1" dirty="0">
                <a:solidFill>
                  <a:srgbClr val="040033"/>
                </a:solidFill>
                <a:latin typeface="Montserrat SemiBold" pitchFamily="2" charset="77"/>
              </a:rPr>
              <a:t>THE PLAN</a:t>
            </a:r>
          </a:p>
          <a:p>
            <a:pPr>
              <a:lnSpc>
                <a:spcPct val="90000"/>
              </a:lnSpc>
            </a:pPr>
            <a:r>
              <a:rPr lang="en-AU" sz="6800" i="1" dirty="0">
                <a:solidFill>
                  <a:srgbClr val="040033"/>
                </a:solidFill>
                <a:latin typeface="Unna" panose="02040503070705020203" pitchFamily="18" charset="0"/>
              </a:rPr>
              <a:t>360</a:t>
            </a:r>
          </a:p>
        </p:txBody>
      </p:sp>
      <p:sp>
        <p:nvSpPr>
          <p:cNvPr id="8" name="TextBox 7">
            <a:extLst>
              <a:ext uri="{FF2B5EF4-FFF2-40B4-BE49-F238E27FC236}">
                <a16:creationId xmlns:a16="http://schemas.microsoft.com/office/drawing/2014/main" id="{B2BDA1A6-7767-3521-1540-A9C9758E0284}"/>
              </a:ext>
            </a:extLst>
          </p:cNvPr>
          <p:cNvSpPr txBox="1"/>
          <p:nvPr/>
        </p:nvSpPr>
        <p:spPr>
          <a:xfrm>
            <a:off x="4633342" y="1975840"/>
            <a:ext cx="3685032" cy="1658467"/>
          </a:xfrm>
          <a:prstGeom prst="rect">
            <a:avLst/>
          </a:prstGeom>
          <a:noFill/>
        </p:spPr>
        <p:txBody>
          <a:bodyPr wrap="square" lIns="0" tIns="0" rIns="0" bIns="0">
            <a:spAutoFit/>
          </a:bodyPr>
          <a:lstStyle/>
          <a:p>
            <a:pPr>
              <a:lnSpc>
                <a:spcPct val="130000"/>
              </a:lnSpc>
              <a:spcAft>
                <a:spcPts val="1000"/>
              </a:spcAft>
            </a:pPr>
            <a:r>
              <a:rPr lang="en-US" sz="1200" dirty="0">
                <a:solidFill>
                  <a:srgbClr val="050033"/>
                </a:solidFill>
                <a:effectLst/>
                <a:latin typeface="Montserrat Medium" pitchFamily="2" charset="77"/>
              </a:rPr>
              <a:t>To this end we must identify the data and processes which deliver the highest possible conversion of available leads</a:t>
            </a:r>
            <a:r>
              <a:rPr lang="en-US" sz="1200" dirty="0">
                <a:solidFill>
                  <a:srgbClr val="050033"/>
                </a:solidFill>
                <a:latin typeface="Montserrat Medium" pitchFamily="2" charset="77"/>
              </a:rPr>
              <a:t>, </a:t>
            </a:r>
            <a:r>
              <a:rPr lang="en-US" sz="1200" dirty="0">
                <a:solidFill>
                  <a:srgbClr val="050033"/>
                </a:solidFill>
                <a:effectLst/>
                <a:latin typeface="Montserrat Medium" pitchFamily="2" charset="77"/>
              </a:rPr>
              <a:t>and </a:t>
            </a:r>
            <a:r>
              <a:rPr lang="en-US" sz="1200" dirty="0" err="1">
                <a:solidFill>
                  <a:srgbClr val="050033"/>
                </a:solidFill>
                <a:effectLst/>
                <a:latin typeface="Montserrat Medium" pitchFamily="2" charset="77"/>
              </a:rPr>
              <a:t>optimise</a:t>
            </a:r>
            <a:r>
              <a:rPr lang="en-US" sz="1200" dirty="0">
                <a:solidFill>
                  <a:srgbClr val="050033"/>
                </a:solidFill>
                <a:effectLst/>
                <a:latin typeface="Montserrat Medium" pitchFamily="2" charset="77"/>
              </a:rPr>
              <a:t> the engagement of existing members. We must also balance the use of automation tools with the human touch of live operators to achieve a high level of member satisfaction. </a:t>
            </a:r>
          </a:p>
        </p:txBody>
      </p:sp>
      <p:sp>
        <p:nvSpPr>
          <p:cNvPr id="12" name="TextBox 11">
            <a:extLst>
              <a:ext uri="{FF2B5EF4-FFF2-40B4-BE49-F238E27FC236}">
                <a16:creationId xmlns:a16="http://schemas.microsoft.com/office/drawing/2014/main" id="{BB2106ED-0FF1-1718-370D-EF4F6B8359C6}"/>
              </a:ext>
            </a:extLst>
          </p:cNvPr>
          <p:cNvSpPr txBox="1"/>
          <p:nvPr/>
        </p:nvSpPr>
        <p:spPr>
          <a:xfrm>
            <a:off x="2279776" y="652401"/>
            <a:ext cx="6102626" cy="1323439"/>
          </a:xfrm>
          <a:prstGeom prst="rect">
            <a:avLst/>
          </a:prstGeom>
          <a:noFill/>
        </p:spPr>
        <p:txBody>
          <a:bodyPr wrap="square">
            <a:spAutoFit/>
          </a:bodyPr>
          <a:lstStyle/>
          <a:p>
            <a:pPr algn="r"/>
            <a:r>
              <a:rPr lang="en-US" sz="1600" dirty="0">
                <a:solidFill>
                  <a:srgbClr val="050033"/>
                </a:solidFill>
                <a:effectLst/>
                <a:latin typeface="Montserrat Medium" pitchFamily="2" charset="77"/>
              </a:rPr>
              <a:t>THERE ARE MANY TOUCHPOINTS THROUGHOUT THE JOURNEY OF A MEMBER WITH ACCOR PLUS INCLUDING THE TIME BEFORE THEY JOIN, AND WITHIN THEIR MEMBERSHIP LIFETIME. </a:t>
            </a:r>
          </a:p>
          <a:p>
            <a:pPr algn="r"/>
            <a:endParaRPr lang="en-US" sz="1600" dirty="0"/>
          </a:p>
        </p:txBody>
      </p:sp>
      <p:cxnSp>
        <p:nvCxnSpPr>
          <p:cNvPr id="2" name="Google Shape;121;p11">
            <a:extLst>
              <a:ext uri="{FF2B5EF4-FFF2-40B4-BE49-F238E27FC236}">
                <a16:creationId xmlns:a16="http://schemas.microsoft.com/office/drawing/2014/main" id="{6B30E989-CAEC-8D9E-510E-7B99FD1B8C32}"/>
              </a:ext>
            </a:extLst>
          </p:cNvPr>
          <p:cNvCxnSpPr>
            <a:cxnSpLocks/>
          </p:cNvCxnSpPr>
          <p:nvPr/>
        </p:nvCxnSpPr>
        <p:spPr>
          <a:xfrm>
            <a:off x="2279776" y="6563807"/>
            <a:ext cx="9607424" cy="0"/>
          </a:xfrm>
          <a:prstGeom prst="straightConnector1">
            <a:avLst/>
          </a:prstGeom>
          <a:noFill/>
          <a:ln w="9525" cap="flat" cmpd="sng">
            <a:solidFill>
              <a:schemeClr val="bg1"/>
            </a:solidFill>
            <a:prstDash val="solid"/>
            <a:miter lim="800000"/>
            <a:headEnd type="none" w="sm" len="sm"/>
            <a:tailEnd type="none" w="sm" len="sm"/>
          </a:ln>
        </p:spPr>
      </p:cxnSp>
      <p:pic>
        <p:nvPicPr>
          <p:cNvPr id="4" name="Google Shape;123;p11" descr="A close up of a logo&#10;&#10;Description automatically generated">
            <a:extLst>
              <a:ext uri="{FF2B5EF4-FFF2-40B4-BE49-F238E27FC236}">
                <a16:creationId xmlns:a16="http://schemas.microsoft.com/office/drawing/2014/main" id="{ED260223-A26C-5B07-F3B8-3D368FA340B9}"/>
              </a:ext>
            </a:extLst>
          </p:cNvPr>
          <p:cNvPicPr preferRelativeResize="0"/>
          <p:nvPr/>
        </p:nvPicPr>
        <p:blipFill rotWithShape="1">
          <a:blip r:embed="rId4">
            <a:alphaModFix/>
            <a:lum bright="70000" contrast="-70000"/>
            <a:extLst>
              <a:ext uri="{BEBA8EAE-BF5A-486C-A8C5-ECC9F3942E4B}">
                <a14:imgProps xmlns:a14="http://schemas.microsoft.com/office/drawing/2010/main">
                  <a14:imgLayer r:embed="rId5">
                    <a14:imgEffect>
                      <a14:brightnessContrast bright="100000" contrast="-70000"/>
                    </a14:imgEffect>
                  </a14:imgLayer>
                </a14:imgProps>
              </a:ext>
            </a:extLst>
          </a:blip>
          <a:srcRect/>
          <a:stretch/>
        </p:blipFill>
        <p:spPr>
          <a:xfrm>
            <a:off x="206755" y="6384632"/>
            <a:ext cx="1895584" cy="321498"/>
          </a:xfrm>
          <a:prstGeom prst="rect">
            <a:avLst/>
          </a:prstGeom>
          <a:noFill/>
          <a:ln>
            <a:noFill/>
          </a:ln>
        </p:spPr>
      </p:pic>
      <p:sp>
        <p:nvSpPr>
          <p:cNvPr id="13" name="TextBox 12">
            <a:extLst>
              <a:ext uri="{FF2B5EF4-FFF2-40B4-BE49-F238E27FC236}">
                <a16:creationId xmlns:a16="http://schemas.microsoft.com/office/drawing/2014/main" id="{3ACD881F-31F0-9E5A-9926-34DE5F31AFA0}"/>
              </a:ext>
            </a:extLst>
          </p:cNvPr>
          <p:cNvSpPr txBox="1"/>
          <p:nvPr/>
        </p:nvSpPr>
        <p:spPr>
          <a:xfrm>
            <a:off x="11861427" y="6403058"/>
            <a:ext cx="335758" cy="307777"/>
          </a:xfrm>
          <a:prstGeom prst="rect">
            <a:avLst/>
          </a:prstGeom>
          <a:noFill/>
        </p:spPr>
        <p:txBody>
          <a:bodyPr wrap="square" rtlCol="0">
            <a:spAutoFit/>
          </a:bodyPr>
          <a:lstStyle/>
          <a:p>
            <a:r>
              <a:rPr lang="en-US" sz="1400" dirty="0">
                <a:solidFill>
                  <a:schemeClr val="bg1"/>
                </a:solidFill>
                <a:latin typeface="Unna" panose="02040503070705090203" pitchFamily="18" charset="77"/>
              </a:rPr>
              <a:t>6</a:t>
            </a:r>
          </a:p>
        </p:txBody>
      </p:sp>
      <p:sp>
        <p:nvSpPr>
          <p:cNvPr id="5" name="TextBox 4">
            <a:extLst>
              <a:ext uri="{FF2B5EF4-FFF2-40B4-BE49-F238E27FC236}">
                <a16:creationId xmlns:a16="http://schemas.microsoft.com/office/drawing/2014/main" id="{D7F35583-B123-9BCE-7D07-42770E2532A0}"/>
              </a:ext>
            </a:extLst>
          </p:cNvPr>
          <p:cNvSpPr txBox="1"/>
          <p:nvPr/>
        </p:nvSpPr>
        <p:spPr>
          <a:xfrm>
            <a:off x="8646995" y="6106991"/>
            <a:ext cx="3214432" cy="338554"/>
          </a:xfrm>
          <a:prstGeom prst="rect">
            <a:avLst/>
          </a:prstGeom>
          <a:noFill/>
        </p:spPr>
        <p:txBody>
          <a:bodyPr wrap="square">
            <a:spAutoFit/>
          </a:bodyPr>
          <a:lstStyle/>
          <a:p>
            <a:pPr marL="0" indent="0" algn="r">
              <a:buNone/>
            </a:pPr>
            <a:r>
              <a:rPr lang="en-US" sz="1000" b="1" dirty="0">
                <a:solidFill>
                  <a:schemeClr val="bg1"/>
                </a:solidFill>
                <a:effectLst/>
                <a:latin typeface="Montserrat SemiBold" pitchFamily="2" charset="77"/>
              </a:rPr>
              <a:t>LEAD BY:  </a:t>
            </a:r>
            <a:r>
              <a:rPr lang="en-US" sz="1600" dirty="0">
                <a:solidFill>
                  <a:schemeClr val="bg1"/>
                </a:solidFill>
                <a:effectLst/>
                <a:latin typeface="Unna" panose="02040503070705090203" pitchFamily="18" charset="77"/>
              </a:rPr>
              <a:t>Chris, Sonya and Wayne</a:t>
            </a:r>
            <a:endParaRPr lang="en-US" dirty="0">
              <a:solidFill>
                <a:schemeClr val="bg1"/>
              </a:solidFill>
              <a:effectLst/>
              <a:latin typeface="Unna" panose="02040503070705090203" pitchFamily="18" charset="77"/>
            </a:endParaRPr>
          </a:p>
        </p:txBody>
      </p:sp>
    </p:spTree>
    <p:extLst>
      <p:ext uri="{BB962C8B-B14F-4D97-AF65-F5344CB8AC3E}">
        <p14:creationId xmlns:p14="http://schemas.microsoft.com/office/powerpoint/2010/main" val="2050510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icture containing table, person, meal&#10;&#10;Description automatically generated">
            <a:extLst>
              <a:ext uri="{FF2B5EF4-FFF2-40B4-BE49-F238E27FC236}">
                <a16:creationId xmlns:a16="http://schemas.microsoft.com/office/drawing/2014/main" id="{645024DF-FE10-F966-79C0-D84CB40D6BB8}"/>
              </a:ext>
            </a:extLst>
          </p:cNvPr>
          <p:cNvPicPr>
            <a:picLocks noChangeAspect="1"/>
          </p:cNvPicPr>
          <p:nvPr/>
        </p:nvPicPr>
        <p:blipFill rotWithShape="1">
          <a:blip r:embed="rId3">
            <a:extLst>
              <a:ext uri="{28A0092B-C50C-407E-A947-70E740481C1C}">
                <a14:useLocalDpi xmlns:a14="http://schemas.microsoft.com/office/drawing/2010/main" val="0"/>
              </a:ext>
            </a:extLst>
          </a:blip>
          <a:srcRect l="3934" r="9825" b="229"/>
          <a:stretch/>
        </p:blipFill>
        <p:spPr>
          <a:xfrm>
            <a:off x="3265768" y="-15774"/>
            <a:ext cx="8926232" cy="6888721"/>
          </a:xfrm>
          <a:prstGeom prst="rect">
            <a:avLst/>
          </a:prstGeom>
        </p:spPr>
      </p:pic>
      <p:sp>
        <p:nvSpPr>
          <p:cNvPr id="13" name="Rectangle 12">
            <a:extLst>
              <a:ext uri="{FF2B5EF4-FFF2-40B4-BE49-F238E27FC236}">
                <a16:creationId xmlns:a16="http://schemas.microsoft.com/office/drawing/2014/main" id="{5A43AE45-C842-46D4-E454-3E406230C4EE}"/>
              </a:ext>
            </a:extLst>
          </p:cNvPr>
          <p:cNvSpPr/>
          <p:nvPr/>
        </p:nvSpPr>
        <p:spPr>
          <a:xfrm>
            <a:off x="9694" y="-30721"/>
            <a:ext cx="12172612" cy="6888721"/>
          </a:xfrm>
          <a:prstGeom prst="rect">
            <a:avLst/>
          </a:prstGeom>
          <a:gradFill flip="none" rotWithShape="1">
            <a:gsLst>
              <a:gs pos="1000">
                <a:srgbClr val="30648D">
                  <a:lumMod val="66845"/>
                  <a:lumOff val="33155"/>
                  <a:alpha val="33571"/>
                </a:srgbClr>
              </a:gs>
              <a:gs pos="100000">
                <a:srgbClr val="30648D">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CA09257-8F95-4BFA-DB85-5646F1204F0C}"/>
              </a:ext>
            </a:extLst>
          </p:cNvPr>
          <p:cNvSpPr/>
          <p:nvPr/>
        </p:nvSpPr>
        <p:spPr>
          <a:xfrm>
            <a:off x="-17859" y="-15774"/>
            <a:ext cx="3283627" cy="6873774"/>
          </a:xfrm>
          <a:prstGeom prst="rect">
            <a:avLst/>
          </a:prstGeom>
          <a:solidFill>
            <a:srgbClr val="050033"/>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146304" rIns="457200" bIns="274320" rtlCol="0" anchor="t" anchorCtr="0"/>
          <a:lstStyle/>
          <a:p>
            <a:pPr>
              <a:spcBef>
                <a:spcPts val="2000"/>
              </a:spcBef>
            </a:pPr>
            <a:endParaRPr lang="en-US" sz="1400" b="1" dirty="0">
              <a:solidFill>
                <a:schemeClr val="bg1"/>
              </a:solidFill>
              <a:latin typeface="Montserrat SemiBold" pitchFamily="2" charset="77"/>
            </a:endParaRPr>
          </a:p>
        </p:txBody>
      </p:sp>
      <p:sp>
        <p:nvSpPr>
          <p:cNvPr id="3" name="Rectangle 2">
            <a:extLst>
              <a:ext uri="{FF2B5EF4-FFF2-40B4-BE49-F238E27FC236}">
                <a16:creationId xmlns:a16="http://schemas.microsoft.com/office/drawing/2014/main" id="{F79295FF-099A-C48D-DE0D-1BF2076D3BCD}"/>
              </a:ext>
            </a:extLst>
          </p:cNvPr>
          <p:cNvSpPr/>
          <p:nvPr/>
        </p:nvSpPr>
        <p:spPr>
          <a:xfrm>
            <a:off x="3265768" y="4056557"/>
            <a:ext cx="5771564" cy="1631216"/>
          </a:xfrm>
          <a:prstGeom prst="rect">
            <a:avLst/>
          </a:prstGeom>
          <a:solidFill>
            <a:srgbClr val="18A09F"/>
          </a:solidFill>
          <a:ln>
            <a:noFill/>
          </a:ln>
        </p:spPr>
        <p:style>
          <a:lnRef idx="2">
            <a:schemeClr val="accent1">
              <a:shade val="50000"/>
            </a:schemeClr>
          </a:lnRef>
          <a:fillRef idx="1">
            <a:schemeClr val="accent1"/>
          </a:fillRef>
          <a:effectRef idx="0">
            <a:schemeClr val="accent1"/>
          </a:effectRef>
          <a:fontRef idx="minor">
            <a:schemeClr val="lt1"/>
          </a:fontRef>
        </p:style>
        <p:txBody>
          <a:bodyPr lIns="301752" tIns="182880" rIns="182880" bIns="182880" rtlCol="0" anchor="ctr" anchorCtr="0"/>
          <a:lstStyle/>
          <a:p>
            <a:pPr marL="0" indent="0">
              <a:lnSpc>
                <a:spcPct val="130000"/>
              </a:lnSpc>
              <a:buNone/>
            </a:pPr>
            <a:r>
              <a:rPr lang="en-US" sz="1200" dirty="0">
                <a:solidFill>
                  <a:schemeClr val="bg1"/>
                </a:solidFill>
                <a:effectLst/>
                <a:latin typeface="Montserrat Medium" pitchFamily="2" charset="77"/>
              </a:rPr>
              <a:t>This includes vouchers, which must be distributed as digital assets rather than physical, and are to be redeemed via an online mechanism at all available outlets. Product innovation will initially be achieved by packaging vouchers before exploring other opportunities for diversification of product.</a:t>
            </a:r>
          </a:p>
        </p:txBody>
      </p:sp>
      <p:cxnSp>
        <p:nvCxnSpPr>
          <p:cNvPr id="7" name="Google Shape;121;p11">
            <a:extLst>
              <a:ext uri="{FF2B5EF4-FFF2-40B4-BE49-F238E27FC236}">
                <a16:creationId xmlns:a16="http://schemas.microsoft.com/office/drawing/2014/main" id="{95E03406-A4CC-57B7-A03C-394871A35CAF}"/>
              </a:ext>
            </a:extLst>
          </p:cNvPr>
          <p:cNvCxnSpPr>
            <a:cxnSpLocks/>
          </p:cNvCxnSpPr>
          <p:nvPr/>
        </p:nvCxnSpPr>
        <p:spPr>
          <a:xfrm>
            <a:off x="2279776" y="6563807"/>
            <a:ext cx="9607424" cy="0"/>
          </a:xfrm>
          <a:prstGeom prst="straightConnector1">
            <a:avLst/>
          </a:prstGeom>
          <a:noFill/>
          <a:ln w="9525" cap="flat" cmpd="sng">
            <a:solidFill>
              <a:schemeClr val="bg1"/>
            </a:solidFill>
            <a:prstDash val="solid"/>
            <a:miter lim="800000"/>
            <a:headEnd type="none" w="sm" len="sm"/>
            <a:tailEnd type="none" w="sm" len="sm"/>
          </a:ln>
        </p:spPr>
      </p:cxnSp>
      <p:pic>
        <p:nvPicPr>
          <p:cNvPr id="9" name="Google Shape;123;p11" descr="A close up of a logo&#10;&#10;Description automatically generated">
            <a:extLst>
              <a:ext uri="{FF2B5EF4-FFF2-40B4-BE49-F238E27FC236}">
                <a16:creationId xmlns:a16="http://schemas.microsoft.com/office/drawing/2014/main" id="{0A50533E-681B-3E63-30BE-FE05B56765B9}"/>
              </a:ext>
            </a:extLst>
          </p:cNvPr>
          <p:cNvPicPr preferRelativeResize="0"/>
          <p:nvPr/>
        </p:nvPicPr>
        <p:blipFill rotWithShape="1">
          <a:blip r:embed="rId4">
            <a:alphaModFix/>
            <a:lum bright="70000" contrast="-70000"/>
            <a:extLst>
              <a:ext uri="{BEBA8EAE-BF5A-486C-A8C5-ECC9F3942E4B}">
                <a14:imgProps xmlns:a14="http://schemas.microsoft.com/office/drawing/2010/main">
                  <a14:imgLayer r:embed="rId5">
                    <a14:imgEffect>
                      <a14:brightnessContrast bright="100000" contrast="-70000"/>
                    </a14:imgEffect>
                  </a14:imgLayer>
                </a14:imgProps>
              </a:ext>
            </a:extLst>
          </a:blip>
          <a:srcRect/>
          <a:stretch/>
        </p:blipFill>
        <p:spPr>
          <a:xfrm>
            <a:off x="206755" y="6384632"/>
            <a:ext cx="1895584" cy="321498"/>
          </a:xfrm>
          <a:prstGeom prst="rect">
            <a:avLst/>
          </a:prstGeom>
          <a:noFill/>
          <a:ln>
            <a:noFill/>
          </a:ln>
        </p:spPr>
      </p:pic>
      <p:sp>
        <p:nvSpPr>
          <p:cNvPr id="12" name="ZoneTexte 31">
            <a:extLst>
              <a:ext uri="{FF2B5EF4-FFF2-40B4-BE49-F238E27FC236}">
                <a16:creationId xmlns:a16="http://schemas.microsoft.com/office/drawing/2014/main" id="{0ADAF1A0-0095-D212-B913-A72B7DD755D9}"/>
              </a:ext>
            </a:extLst>
          </p:cNvPr>
          <p:cNvSpPr txBox="1"/>
          <p:nvPr/>
        </p:nvSpPr>
        <p:spPr>
          <a:xfrm>
            <a:off x="334003" y="2032015"/>
            <a:ext cx="2438769" cy="4084195"/>
          </a:xfrm>
          <a:prstGeom prst="rect">
            <a:avLst/>
          </a:prstGeom>
          <a:noFill/>
        </p:spPr>
        <p:txBody>
          <a:bodyPr wrap="square" lIns="0" tIns="0" rIns="0" bIns="0" rtlCol="0" anchor="t">
            <a:spAutoFit/>
          </a:bodyPr>
          <a:lstStyle/>
          <a:p>
            <a:pPr>
              <a:spcBef>
                <a:spcPts val="600"/>
              </a:spcBef>
            </a:pPr>
            <a:r>
              <a:rPr lang="en-US" dirty="0">
                <a:solidFill>
                  <a:schemeClr val="bg1"/>
                </a:solidFill>
                <a:latin typeface="Montserrat SemiBold" panose="00000700000000000000" pitchFamily="2" charset="0"/>
              </a:rPr>
              <a:t>MVP</a:t>
            </a:r>
            <a:endParaRPr lang="en-US" sz="6600" dirty="0">
              <a:solidFill>
                <a:schemeClr val="bg1"/>
              </a:solidFill>
              <a:latin typeface="Montserrat SemiBold" panose="00000700000000000000" pitchFamily="2" charset="0"/>
            </a:endParaRPr>
          </a:p>
          <a:p>
            <a:pPr>
              <a:spcAft>
                <a:spcPts val="2000"/>
              </a:spcAft>
            </a:pPr>
            <a:r>
              <a:rPr lang="en-US" sz="1100" dirty="0">
                <a:solidFill>
                  <a:schemeClr val="bg1"/>
                </a:solidFill>
                <a:latin typeface="Montserrat SemiBold" panose="00000700000000000000" pitchFamily="2" charset="0"/>
              </a:rPr>
              <a:t>_____________________</a:t>
            </a:r>
            <a:endParaRPr lang="en-US" dirty="0">
              <a:solidFill>
                <a:schemeClr val="bg1"/>
              </a:solidFill>
              <a:latin typeface="Montserrat SemiBold" panose="00000700000000000000" pitchFamily="2" charset="0"/>
            </a:endParaRPr>
          </a:p>
          <a:p>
            <a:pPr marL="171450" indent="-171450">
              <a:lnSpc>
                <a:spcPct val="130000"/>
              </a:lnSpc>
              <a:buFont typeface="Arial" panose="020B0604020202020204" pitchFamily="34" charset="0"/>
              <a:buChar char="•"/>
            </a:pPr>
            <a:r>
              <a:rPr lang="en-US" sz="1200" dirty="0">
                <a:solidFill>
                  <a:srgbClr val="D2EFF3"/>
                </a:solidFill>
                <a:latin typeface="Montserrat Light" pitchFamily="2" charset="77"/>
              </a:rPr>
              <a:t>Digital vouchers replace physical ones in all markets.</a:t>
            </a:r>
          </a:p>
          <a:p>
            <a:pPr marL="171450" indent="-171450">
              <a:lnSpc>
                <a:spcPct val="130000"/>
              </a:lnSpc>
              <a:buFont typeface="Arial" panose="020B0604020202020204" pitchFamily="34" charset="0"/>
              <a:buChar char="•"/>
            </a:pPr>
            <a:r>
              <a:rPr lang="en-US" sz="1200" dirty="0" err="1">
                <a:solidFill>
                  <a:srgbClr val="D2EFF3"/>
                </a:solidFill>
                <a:latin typeface="Montserrat Light" pitchFamily="2" charset="77"/>
              </a:rPr>
              <a:t>Standardised</a:t>
            </a:r>
            <a:r>
              <a:rPr lang="en-US" sz="1200" dirty="0">
                <a:solidFill>
                  <a:srgbClr val="D2EFF3"/>
                </a:solidFill>
                <a:latin typeface="Montserrat Light" pitchFamily="2" charset="77"/>
              </a:rPr>
              <a:t> member for-a-day product deployed in all markets with a measurable conversion rate. </a:t>
            </a:r>
          </a:p>
          <a:p>
            <a:pPr marL="171450" indent="-171450">
              <a:lnSpc>
                <a:spcPct val="130000"/>
              </a:lnSpc>
              <a:buFont typeface="Arial" panose="020B0604020202020204" pitchFamily="34" charset="0"/>
              <a:buChar char="•"/>
            </a:pPr>
            <a:r>
              <a:rPr lang="en-US" sz="1200" dirty="0">
                <a:solidFill>
                  <a:srgbClr val="D2EFF3"/>
                </a:solidFill>
                <a:latin typeface="Montserrat Light" pitchFamily="2" charset="77"/>
              </a:rPr>
              <a:t>Member can upgrade/downgrade or buy any product in any channel.</a:t>
            </a:r>
            <a:endParaRPr lang="en-US" sz="1100" b="1" dirty="0">
              <a:ln w="22225">
                <a:noFill/>
                <a:prstDash val="solid"/>
              </a:ln>
              <a:solidFill>
                <a:schemeClr val="bg1"/>
              </a:solidFill>
              <a:latin typeface="Montserrat SemiBold" pitchFamily="2" charset="77"/>
            </a:endParaRPr>
          </a:p>
          <a:p>
            <a:pPr marL="0" marR="0" lvl="0" indent="0" algn="l" defTabSz="914400" rtl="0" eaLnBrk="1" fontAlgn="auto" latinLnBrk="0" hangingPunct="1">
              <a:lnSpc>
                <a:spcPct val="100000"/>
              </a:lnSpc>
              <a:spcBef>
                <a:spcPts val="2000"/>
              </a:spcBef>
              <a:spcAft>
                <a:spcPts val="0"/>
              </a:spcAft>
              <a:buClrTx/>
              <a:buSzTx/>
              <a:buFontTx/>
              <a:buNone/>
              <a:tabLst/>
              <a:defRPr/>
            </a:pPr>
            <a:r>
              <a:rPr kumimoji="0" lang="en-US" b="0" u="none" strike="noStrike" kern="1200" cap="none" spc="0" normalizeH="0" baseline="0" noProof="0" dirty="0">
                <a:ln>
                  <a:noFill/>
                </a:ln>
                <a:solidFill>
                  <a:schemeClr val="bg1"/>
                </a:solidFill>
                <a:effectLst/>
                <a:uLnTx/>
                <a:uFillTx/>
                <a:latin typeface="Montserrat SemiBold" panose="00000700000000000000" pitchFamily="2" charset="0"/>
              </a:rPr>
              <a:t>FULL SCOPE</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Montserrat SemiBold" panose="00000700000000000000" pitchFamily="2" charset="0"/>
              </a:rPr>
              <a:t>______________________</a:t>
            </a:r>
            <a:endParaRPr lang="en-US" sz="1100" dirty="0">
              <a:solidFill>
                <a:schemeClr val="bg1"/>
              </a:solidFill>
              <a:latin typeface="Montserrat SemiBold" panose="00000700000000000000" pitchFamily="2" charset="0"/>
            </a:endParaRPr>
          </a:p>
          <a:p>
            <a:pPr marL="0" indent="0">
              <a:buNone/>
            </a:pPr>
            <a:r>
              <a:rPr lang="en-US" sz="1000" dirty="0">
                <a:solidFill>
                  <a:srgbClr val="D2EFF3"/>
                </a:solidFill>
                <a:latin typeface="Montserrat Light" pitchFamily="2" charset="77"/>
              </a:rPr>
              <a:t>TO BE DETERMINED.</a:t>
            </a:r>
          </a:p>
        </p:txBody>
      </p:sp>
      <p:sp>
        <p:nvSpPr>
          <p:cNvPr id="4" name="TextBox 3">
            <a:extLst>
              <a:ext uri="{FF2B5EF4-FFF2-40B4-BE49-F238E27FC236}">
                <a16:creationId xmlns:a16="http://schemas.microsoft.com/office/drawing/2014/main" id="{6E0B971E-A619-510D-5B4B-967A92882E35}"/>
              </a:ext>
            </a:extLst>
          </p:cNvPr>
          <p:cNvSpPr txBox="1"/>
          <p:nvPr/>
        </p:nvSpPr>
        <p:spPr>
          <a:xfrm>
            <a:off x="334003" y="641041"/>
            <a:ext cx="5328000" cy="1138068"/>
          </a:xfrm>
          <a:prstGeom prst="rect">
            <a:avLst/>
          </a:prstGeom>
          <a:noFill/>
        </p:spPr>
        <p:txBody>
          <a:bodyPr wrap="square" lIns="0" tIns="0" rIns="0" bIns="0">
            <a:spAutoFit/>
          </a:bodyPr>
          <a:lstStyle/>
          <a:p>
            <a:pPr>
              <a:lnSpc>
                <a:spcPct val="90000"/>
              </a:lnSpc>
            </a:pPr>
            <a:r>
              <a:rPr lang="en-AU" sz="1400" b="1" dirty="0">
                <a:solidFill>
                  <a:schemeClr val="bg1"/>
                </a:solidFill>
                <a:latin typeface="Montserrat SemiBold" pitchFamily="2" charset="77"/>
              </a:rPr>
              <a:t>THE PLAN</a:t>
            </a:r>
          </a:p>
          <a:p>
            <a:pPr>
              <a:lnSpc>
                <a:spcPct val="90000"/>
              </a:lnSpc>
            </a:pPr>
            <a:r>
              <a:rPr lang="en-AU" sz="6800" dirty="0">
                <a:solidFill>
                  <a:schemeClr val="bg1"/>
                </a:solidFill>
                <a:latin typeface="Unna" panose="02040503070705020203" pitchFamily="18" charset="0"/>
              </a:rPr>
              <a:t>Product</a:t>
            </a:r>
            <a:endParaRPr lang="en-AU" sz="6800" b="1" dirty="0">
              <a:solidFill>
                <a:schemeClr val="bg1"/>
              </a:solidFill>
              <a:latin typeface="Montserrat SemiBold" pitchFamily="2" charset="77"/>
            </a:endParaRPr>
          </a:p>
        </p:txBody>
      </p:sp>
      <p:sp>
        <p:nvSpPr>
          <p:cNvPr id="15" name="TextBox 14">
            <a:extLst>
              <a:ext uri="{FF2B5EF4-FFF2-40B4-BE49-F238E27FC236}">
                <a16:creationId xmlns:a16="http://schemas.microsoft.com/office/drawing/2014/main" id="{E8BBD38E-D8A8-D621-31D5-2D74F52DD654}"/>
              </a:ext>
            </a:extLst>
          </p:cNvPr>
          <p:cNvSpPr txBox="1"/>
          <p:nvPr/>
        </p:nvSpPr>
        <p:spPr>
          <a:xfrm>
            <a:off x="11861427" y="6403058"/>
            <a:ext cx="335758" cy="307777"/>
          </a:xfrm>
          <a:prstGeom prst="rect">
            <a:avLst/>
          </a:prstGeom>
          <a:noFill/>
        </p:spPr>
        <p:txBody>
          <a:bodyPr wrap="square" rtlCol="0">
            <a:spAutoFit/>
          </a:bodyPr>
          <a:lstStyle/>
          <a:p>
            <a:r>
              <a:rPr lang="en-US" sz="1400" dirty="0">
                <a:solidFill>
                  <a:schemeClr val="bg1"/>
                </a:solidFill>
                <a:latin typeface="Unna" panose="02040503070705090203" pitchFamily="18" charset="77"/>
              </a:rPr>
              <a:t>7</a:t>
            </a:r>
          </a:p>
        </p:txBody>
      </p:sp>
      <p:sp>
        <p:nvSpPr>
          <p:cNvPr id="10" name="TextBox 9">
            <a:extLst>
              <a:ext uri="{FF2B5EF4-FFF2-40B4-BE49-F238E27FC236}">
                <a16:creationId xmlns:a16="http://schemas.microsoft.com/office/drawing/2014/main" id="{DBA8B288-C289-CEFD-96E5-1E0188B43FB7}"/>
              </a:ext>
            </a:extLst>
          </p:cNvPr>
          <p:cNvSpPr txBox="1"/>
          <p:nvPr/>
        </p:nvSpPr>
        <p:spPr>
          <a:xfrm>
            <a:off x="3465592" y="1779109"/>
            <a:ext cx="5780786" cy="1785104"/>
          </a:xfrm>
          <a:prstGeom prst="rect">
            <a:avLst/>
          </a:prstGeom>
          <a:noFill/>
        </p:spPr>
        <p:txBody>
          <a:bodyPr wrap="square">
            <a:spAutoFit/>
          </a:bodyPr>
          <a:lstStyle/>
          <a:p>
            <a:r>
              <a:rPr lang="en-US" sz="1400" dirty="0">
                <a:solidFill>
                  <a:srgbClr val="050033"/>
                </a:solidFill>
                <a:effectLst/>
                <a:latin typeface="Montserrat Medium" pitchFamily="2" charset="77"/>
              </a:rPr>
              <a:t>THE MEMBERSHIP AND ASSOCIATED </a:t>
            </a:r>
            <a:r>
              <a:rPr lang="en-US" sz="3600" dirty="0">
                <a:solidFill>
                  <a:srgbClr val="050033"/>
                </a:solidFill>
                <a:effectLst/>
                <a:latin typeface="Unna" panose="02040503070705090203" pitchFamily="18" charset="0"/>
              </a:rPr>
              <a:t>benefits</a:t>
            </a:r>
            <a:r>
              <a:rPr lang="en-US" sz="2000" dirty="0">
                <a:solidFill>
                  <a:srgbClr val="050033"/>
                </a:solidFill>
                <a:effectLst/>
                <a:latin typeface="Montserrat Medium" pitchFamily="2" charset="77"/>
              </a:rPr>
              <a:t> </a:t>
            </a:r>
            <a:r>
              <a:rPr lang="en-US" sz="1400" dirty="0">
                <a:solidFill>
                  <a:srgbClr val="050033"/>
                </a:solidFill>
                <a:effectLst/>
                <a:latin typeface="Montserrat Medium" pitchFamily="2" charset="77"/>
              </a:rPr>
              <a:t>MUST BE </a:t>
            </a:r>
            <a:r>
              <a:rPr lang="en-US" sz="1600" dirty="0">
                <a:solidFill>
                  <a:srgbClr val="050033"/>
                </a:solidFill>
                <a:effectLst/>
                <a:latin typeface="Montserrat Medium" pitchFamily="2" charset="77"/>
              </a:rPr>
              <a:t> </a:t>
            </a:r>
            <a:r>
              <a:rPr lang="en-US" sz="3600" dirty="0" err="1">
                <a:solidFill>
                  <a:srgbClr val="050033"/>
                </a:solidFill>
                <a:latin typeface="Unna" panose="02040503070705090203" pitchFamily="18" charset="0"/>
              </a:rPr>
              <a:t>digitised</a:t>
            </a:r>
            <a:r>
              <a:rPr lang="en-US" sz="2000" dirty="0">
                <a:solidFill>
                  <a:srgbClr val="050033"/>
                </a:solidFill>
                <a:latin typeface="Montserrat Medium" pitchFamily="2" charset="77"/>
              </a:rPr>
              <a:t> </a:t>
            </a:r>
            <a:r>
              <a:rPr lang="en-US" sz="1400" dirty="0">
                <a:solidFill>
                  <a:srgbClr val="050033"/>
                </a:solidFill>
                <a:effectLst/>
                <a:latin typeface="Montserrat Medium" pitchFamily="2" charset="77"/>
              </a:rPr>
              <a:t>WHEREVER POSSIBLE IN ORDER TO CAPTURE THE </a:t>
            </a:r>
            <a:r>
              <a:rPr lang="en-US" sz="3600" dirty="0">
                <a:solidFill>
                  <a:srgbClr val="050033"/>
                </a:solidFill>
                <a:latin typeface="Unna" panose="02040503070705090203" pitchFamily="18" charset="0"/>
              </a:rPr>
              <a:t>digital</a:t>
            </a:r>
            <a:r>
              <a:rPr lang="en-US" sz="3800" dirty="0">
                <a:solidFill>
                  <a:srgbClr val="050033"/>
                </a:solidFill>
                <a:latin typeface="Unna" panose="02040503070705090203" pitchFamily="18" charset="0"/>
              </a:rPr>
              <a:t> </a:t>
            </a:r>
            <a:r>
              <a:rPr lang="en-US" sz="3600" dirty="0">
                <a:solidFill>
                  <a:srgbClr val="050033"/>
                </a:solidFill>
                <a:latin typeface="Unna" panose="02040503070705090203" pitchFamily="18" charset="0"/>
              </a:rPr>
              <a:t>touchpoints</a:t>
            </a:r>
            <a:r>
              <a:rPr lang="en-US" sz="2000" dirty="0">
                <a:solidFill>
                  <a:srgbClr val="050033"/>
                </a:solidFill>
                <a:latin typeface="Montserrat Medium" pitchFamily="2" charset="77"/>
              </a:rPr>
              <a:t>.</a:t>
            </a:r>
          </a:p>
        </p:txBody>
      </p:sp>
      <p:sp>
        <p:nvSpPr>
          <p:cNvPr id="14" name="TextBox 13">
            <a:extLst>
              <a:ext uri="{FF2B5EF4-FFF2-40B4-BE49-F238E27FC236}">
                <a16:creationId xmlns:a16="http://schemas.microsoft.com/office/drawing/2014/main" id="{1143B6A4-ED40-59D8-5990-C29BD979EBC2}"/>
              </a:ext>
            </a:extLst>
          </p:cNvPr>
          <p:cNvSpPr txBox="1"/>
          <p:nvPr/>
        </p:nvSpPr>
        <p:spPr>
          <a:xfrm>
            <a:off x="8646995" y="6106991"/>
            <a:ext cx="3214432" cy="338554"/>
          </a:xfrm>
          <a:prstGeom prst="rect">
            <a:avLst/>
          </a:prstGeom>
          <a:noFill/>
        </p:spPr>
        <p:txBody>
          <a:bodyPr wrap="square">
            <a:spAutoFit/>
          </a:bodyPr>
          <a:lstStyle/>
          <a:p>
            <a:pPr marL="0" indent="0" algn="r">
              <a:buNone/>
            </a:pPr>
            <a:r>
              <a:rPr lang="en-US" sz="1000" b="1" dirty="0">
                <a:solidFill>
                  <a:schemeClr val="bg1"/>
                </a:solidFill>
                <a:effectLst/>
                <a:latin typeface="Montserrat SemiBold" pitchFamily="2" charset="77"/>
              </a:rPr>
              <a:t>LEAD BY:  </a:t>
            </a:r>
            <a:r>
              <a:rPr lang="en-US" sz="1600" dirty="0">
                <a:solidFill>
                  <a:schemeClr val="bg1"/>
                </a:solidFill>
                <a:effectLst/>
                <a:latin typeface="Unna" panose="02040503070705090203" pitchFamily="18" charset="77"/>
              </a:rPr>
              <a:t>Sonya, Chris and Kamal</a:t>
            </a:r>
            <a:endParaRPr lang="en-US" dirty="0">
              <a:solidFill>
                <a:schemeClr val="bg1"/>
              </a:solidFill>
              <a:effectLst/>
              <a:latin typeface="Unna" panose="02040503070705090203" pitchFamily="18" charset="77"/>
            </a:endParaRPr>
          </a:p>
        </p:txBody>
      </p:sp>
    </p:spTree>
    <p:extLst>
      <p:ext uri="{BB962C8B-B14F-4D97-AF65-F5344CB8AC3E}">
        <p14:creationId xmlns:p14="http://schemas.microsoft.com/office/powerpoint/2010/main" val="1101828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4003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784D522-A816-7C67-B87E-54414EA0029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8000" t="36156" r="16511" b="42057"/>
          <a:stretch/>
        </p:blipFill>
        <p:spPr>
          <a:xfrm>
            <a:off x="4656000" y="3167182"/>
            <a:ext cx="2880000" cy="523636"/>
          </a:xfrm>
          <a:prstGeom prst="rect">
            <a:avLst/>
          </a:prstGeom>
        </p:spPr>
      </p:pic>
    </p:spTree>
    <p:extLst>
      <p:ext uri="{BB962C8B-B14F-4D97-AF65-F5344CB8AC3E}">
        <p14:creationId xmlns:p14="http://schemas.microsoft.com/office/powerpoint/2010/main" val="3279121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2714</Words>
  <Application>Microsoft Macintosh PowerPoint</Application>
  <PresentationFormat>Widescreen</PresentationFormat>
  <Paragraphs>224</Paragraphs>
  <Slides>9</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vt:lpstr>
      <vt:lpstr>Calibri</vt:lpstr>
      <vt:lpstr>Calibri Light</vt:lpstr>
      <vt:lpstr>Montserrat</vt:lpstr>
      <vt:lpstr>Montserrat Light</vt:lpstr>
      <vt:lpstr>Montserrat Medium</vt:lpstr>
      <vt:lpstr>Montserrat SemiBold</vt:lpstr>
      <vt:lpstr>Unna</vt:lpstr>
      <vt:lpstr>Office Theme</vt:lpstr>
      <vt:lpstr>PowerPoint Presentation</vt:lpstr>
      <vt:lpstr>A  view from   the TOP</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Holt</dc:creator>
  <cp:lastModifiedBy>Jamie Holt</cp:lastModifiedBy>
  <cp:revision>3</cp:revision>
  <dcterms:created xsi:type="dcterms:W3CDTF">2022-12-09T02:23:04Z</dcterms:created>
  <dcterms:modified xsi:type="dcterms:W3CDTF">2022-12-09T03:20:08Z</dcterms:modified>
</cp:coreProperties>
</file>